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7" r:id="rId7"/>
    <p:sldId id="264" r:id="rId8"/>
    <p:sldId id="262" r:id="rId9"/>
    <p:sldId id="263" r:id="rId10"/>
    <p:sldId id="265" r:id="rId11"/>
    <p:sldId id="266" r:id="rId12"/>
    <p:sldId id="268" r:id="rId13"/>
    <p:sldId id="269" r:id="rId14"/>
    <p:sldId id="271" r:id="rId15"/>
    <p:sldId id="270" r:id="rId16"/>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 mediu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zitiv titlu">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9ED6953E-231C-42C7-A777-AABA2FCA8905}" type="datetimeFigureOut">
              <a:rPr lang="ro-RO" smtClean="0"/>
              <a:t>28.04.2025</a:t>
            </a:fld>
            <a:endParaRPr lang="ro-RO"/>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o-RO"/>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7E4E6D3-BA0A-4A15-B7D1-18CD5BD3A252}" type="slidenum">
              <a:rPr lang="ro-RO" smtClean="0"/>
              <a:t>‹#›</a:t>
            </a:fld>
            <a:endParaRPr lang="ro-RO"/>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ro-RO"/>
              <a:t>Clic pentru editare stil titlu</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o-RO"/>
              <a:t>Clic pentru a edita stilul de subtitlu</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Clic pentru editare stil titlu</a:t>
            </a:r>
            <a:endParaRPr lang="en-US"/>
          </a:p>
        </p:txBody>
      </p:sp>
      <p:sp>
        <p:nvSpPr>
          <p:cNvPr id="3" name="Vertical Text Placeholder 2"/>
          <p:cNvSpPr>
            <a:spLocks noGrp="1"/>
          </p:cNvSpPr>
          <p:nvPr>
            <p:ph type="body" orient="vert" idx="1"/>
          </p:nvPr>
        </p:nvSpPr>
        <p:spPr/>
        <p:txBody>
          <a:bodyPr vert="eaVert" anchor="ct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Date Placeholder 3"/>
          <p:cNvSpPr>
            <a:spLocks noGrp="1"/>
          </p:cNvSpPr>
          <p:nvPr>
            <p:ph type="dt" sz="half" idx="10"/>
          </p:nvPr>
        </p:nvSpPr>
        <p:spPr/>
        <p:txBody>
          <a:bodyPr/>
          <a:lstStyle/>
          <a:p>
            <a:fld id="{9ED6953E-231C-42C7-A777-AABA2FCA8905}" type="datetimeFigureOut">
              <a:rPr lang="ro-RO" smtClean="0"/>
              <a:t>28.04.2025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47E4E6D3-BA0A-4A15-B7D1-18CD5BD3A252}" type="slidenum">
              <a:rPr lang="ro-RO" smtClean="0"/>
              <a:t>‹#›</a:t>
            </a:fld>
            <a:endParaRPr lang="ro-RO"/>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ro-RO"/>
              <a:t>Clic pentru editare stil titlu</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Date Placeholder 3"/>
          <p:cNvSpPr>
            <a:spLocks noGrp="1"/>
          </p:cNvSpPr>
          <p:nvPr>
            <p:ph type="dt" sz="half" idx="10"/>
          </p:nvPr>
        </p:nvSpPr>
        <p:spPr/>
        <p:txBody>
          <a:bodyPr/>
          <a:lstStyle/>
          <a:p>
            <a:fld id="{9ED6953E-231C-42C7-A777-AABA2FCA8905}" type="datetimeFigureOut">
              <a:rPr lang="ro-RO" smtClean="0"/>
              <a:t>28.04.2025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47E4E6D3-BA0A-4A15-B7D1-18CD5BD3A252}" type="slidenum">
              <a:rPr lang="ro-RO" smtClean="0"/>
              <a:t>‹#›</a:t>
            </a:fld>
            <a:endParaRPr lang="ro-RO"/>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Date Placeholder 3"/>
          <p:cNvSpPr>
            <a:spLocks noGrp="1"/>
          </p:cNvSpPr>
          <p:nvPr>
            <p:ph type="dt" sz="half" idx="10"/>
          </p:nvPr>
        </p:nvSpPr>
        <p:spPr/>
        <p:txBody>
          <a:bodyPr/>
          <a:lstStyle/>
          <a:p>
            <a:fld id="{9ED6953E-231C-42C7-A777-AABA2FCA8905}" type="datetimeFigureOut">
              <a:rPr lang="ro-RO" smtClean="0"/>
              <a:t>28.04.2025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47E4E6D3-BA0A-4A15-B7D1-18CD5BD3A252}" type="slidenum">
              <a:rPr lang="ro-RO" smtClean="0"/>
              <a:t>‹#›</a:t>
            </a:fld>
            <a:endParaRPr lang="ro-RO"/>
          </a:p>
        </p:txBody>
      </p:sp>
      <p:sp>
        <p:nvSpPr>
          <p:cNvPr id="11" name="Title 10"/>
          <p:cNvSpPr>
            <a:spLocks noGrp="1"/>
          </p:cNvSpPr>
          <p:nvPr>
            <p:ph type="title"/>
          </p:nvPr>
        </p:nvSpPr>
        <p:spPr/>
        <p:txBody>
          <a:bodyPr/>
          <a:lstStyle/>
          <a:p>
            <a:r>
              <a:rPr lang="ro-RO"/>
              <a:t>Clic pentru editare stil titlu</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ro-RO"/>
              <a:t>Clic pentru editare stil titlu</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a:t>Clic pentru editare stiluri text Coordonator</a:t>
            </a:r>
          </a:p>
        </p:txBody>
      </p:sp>
      <p:sp>
        <p:nvSpPr>
          <p:cNvPr id="4" name="Date Placeholder 3"/>
          <p:cNvSpPr>
            <a:spLocks noGrp="1"/>
          </p:cNvSpPr>
          <p:nvPr>
            <p:ph type="dt" sz="half" idx="10"/>
          </p:nvPr>
        </p:nvSpPr>
        <p:spPr/>
        <p:txBody>
          <a:bodyPr/>
          <a:lstStyle/>
          <a:p>
            <a:fld id="{9ED6953E-231C-42C7-A777-AABA2FCA8905}" type="datetimeFigureOut">
              <a:rPr lang="ro-RO" smtClean="0"/>
              <a:t>28.04.2025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47E4E6D3-BA0A-4A15-B7D1-18CD5BD3A252}" type="slidenum">
              <a:rPr lang="ro-RO" smtClean="0"/>
              <a:t>‹#›</a:t>
            </a:fld>
            <a:endParaRPr lang="ro-RO"/>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ED6953E-231C-42C7-A777-AABA2FCA8905}" type="datetimeFigureOut">
              <a:rPr lang="ro-RO" smtClean="0"/>
              <a:t>28.04.2025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47E4E6D3-BA0A-4A15-B7D1-18CD5BD3A252}" type="slidenum">
              <a:rPr lang="ro-RO" smtClean="0"/>
              <a:t>‹#›</a:t>
            </a:fld>
            <a:endParaRPr lang="ro-RO"/>
          </a:p>
        </p:txBody>
      </p:sp>
      <p:sp>
        <p:nvSpPr>
          <p:cNvPr id="12" name="Title 11"/>
          <p:cNvSpPr>
            <a:spLocks noGrp="1"/>
          </p:cNvSpPr>
          <p:nvPr>
            <p:ph type="title"/>
          </p:nvPr>
        </p:nvSpPr>
        <p:spPr/>
        <p:txBody>
          <a:bodyPr/>
          <a:lstStyle>
            <a:lvl1pPr>
              <a:defRPr>
                <a:solidFill>
                  <a:schemeClr val="tx2"/>
                </a:solidFill>
              </a:defRPr>
            </a:lvl1pPr>
          </a:lstStyle>
          <a:p>
            <a:r>
              <a:rPr lang="ro-RO"/>
              <a:t>Clic pentru editare stil titlu</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o-RO"/>
              <a:t>Clic pentru editare stil titlu</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Clic pentru editare stiluri text Coordonator</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Clic pentru editare stiluri text Coordonator</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7" name="Date Placeholder 6"/>
          <p:cNvSpPr>
            <a:spLocks noGrp="1"/>
          </p:cNvSpPr>
          <p:nvPr>
            <p:ph type="dt" sz="half" idx="10"/>
          </p:nvPr>
        </p:nvSpPr>
        <p:spPr/>
        <p:txBody>
          <a:bodyPr/>
          <a:lstStyle/>
          <a:p>
            <a:fld id="{9ED6953E-231C-42C7-A777-AABA2FCA8905}" type="datetimeFigureOut">
              <a:rPr lang="ro-RO" smtClean="0"/>
              <a:t>28.04.2025</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47E4E6D3-BA0A-4A15-B7D1-18CD5BD3A252}" type="slidenum">
              <a:rPr lang="ro-RO" smtClean="0"/>
              <a:t>‹#›</a:t>
            </a:fld>
            <a:endParaRPr lang="ro-RO"/>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t>Clic pentru editare stil titlu</a:t>
            </a:r>
            <a:endParaRPr lang="en-US" dirty="0"/>
          </a:p>
        </p:txBody>
      </p:sp>
      <p:sp>
        <p:nvSpPr>
          <p:cNvPr id="3" name="Date Placeholder 2"/>
          <p:cNvSpPr>
            <a:spLocks noGrp="1"/>
          </p:cNvSpPr>
          <p:nvPr>
            <p:ph type="dt" sz="half" idx="10"/>
          </p:nvPr>
        </p:nvSpPr>
        <p:spPr/>
        <p:txBody>
          <a:bodyPr/>
          <a:lstStyle/>
          <a:p>
            <a:fld id="{9ED6953E-231C-42C7-A777-AABA2FCA8905}" type="datetimeFigureOut">
              <a:rPr lang="ro-RO" smtClean="0"/>
              <a:t>28.04.2025</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47E4E6D3-BA0A-4A15-B7D1-18CD5BD3A252}" type="slidenum">
              <a:rPr lang="ro-RO" smtClean="0"/>
              <a:t>‹#›</a:t>
            </a:fld>
            <a:endParaRPr lang="ro-RO"/>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6953E-231C-42C7-A777-AABA2FCA8905}" type="datetimeFigureOut">
              <a:rPr lang="ro-RO" smtClean="0"/>
              <a:t>28.04.2025</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47E4E6D3-BA0A-4A15-B7D1-18CD5BD3A252}" type="slidenum">
              <a:rPr lang="ro-RO" smtClean="0"/>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ro-RO"/>
              <a:t>Clic pentru editare stil titlu</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Clic pentru editare stiluri text Coordonator</a:t>
            </a:r>
          </a:p>
        </p:txBody>
      </p:sp>
      <p:sp>
        <p:nvSpPr>
          <p:cNvPr id="5" name="Date Placeholder 4"/>
          <p:cNvSpPr>
            <a:spLocks noGrp="1"/>
          </p:cNvSpPr>
          <p:nvPr>
            <p:ph type="dt" sz="half" idx="10"/>
          </p:nvPr>
        </p:nvSpPr>
        <p:spPr/>
        <p:txBody>
          <a:bodyPr/>
          <a:lstStyle/>
          <a:p>
            <a:fld id="{9ED6953E-231C-42C7-A777-AABA2FCA8905}" type="datetimeFigureOut">
              <a:rPr lang="ro-RO" smtClean="0"/>
              <a:t>28.04.2025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47E4E6D3-BA0A-4A15-B7D1-18CD5BD3A252}" type="slidenum">
              <a:rPr lang="ro-RO" smtClean="0"/>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ro-RO"/>
              <a:t>Clic pentru editare stil titlu</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o-RO"/>
              <a:t>Faceți clic pe pictogramă pentru a adăuga o imagine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a:t>Clic pentru editare stiluri text Coordonator</a:t>
            </a:r>
          </a:p>
        </p:txBody>
      </p:sp>
      <p:sp>
        <p:nvSpPr>
          <p:cNvPr id="5" name="Date Placeholder 4"/>
          <p:cNvSpPr>
            <a:spLocks noGrp="1"/>
          </p:cNvSpPr>
          <p:nvPr>
            <p:ph type="dt" sz="half" idx="10"/>
          </p:nvPr>
        </p:nvSpPr>
        <p:spPr/>
        <p:txBody>
          <a:bodyPr/>
          <a:lstStyle/>
          <a:p>
            <a:fld id="{9ED6953E-231C-42C7-A777-AABA2FCA8905}" type="datetimeFigureOut">
              <a:rPr lang="ro-RO" smtClean="0"/>
              <a:t>28.04.2025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47E4E6D3-BA0A-4A15-B7D1-18CD5BD3A252}" type="slidenum">
              <a:rPr lang="ro-RO" smtClean="0"/>
              <a:t>‹#›</a:t>
            </a:fld>
            <a:endParaRPr lang="ro-R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ro-RO"/>
              <a:t>Clic pentru editare stil titlu</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ro-RO"/>
              <a:t>Clic pentru editare stiluri text Coordonator</a:t>
            </a:r>
          </a:p>
          <a:p>
            <a:pPr lvl="1"/>
            <a:r>
              <a:rPr lang="ro-RO"/>
              <a:t>Al doilea nivel</a:t>
            </a:r>
          </a:p>
          <a:p>
            <a:pPr lvl="2"/>
            <a:r>
              <a:rPr lang="ro-RO"/>
              <a:t>Al treilea nivel</a:t>
            </a:r>
          </a:p>
          <a:p>
            <a:pPr lvl="3"/>
            <a:r>
              <a:rPr lang="ro-RO"/>
              <a:t>Al patrulea nivel</a:t>
            </a:r>
          </a:p>
          <a:p>
            <a:pPr lvl="4"/>
            <a:r>
              <a:rPr lang="ro-RO"/>
              <a:t>Al cincilea nivel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9ED6953E-231C-42C7-A777-AABA2FCA8905}" type="datetimeFigureOut">
              <a:rPr lang="ro-RO" smtClean="0"/>
              <a:t>28.04.2025</a:t>
            </a:fld>
            <a:endParaRPr lang="ro-RO"/>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o-RO"/>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47E4E6D3-BA0A-4A15-B7D1-18CD5BD3A252}" type="slidenum">
              <a:rPr lang="ro-RO" smtClean="0"/>
              <a:t>‹#›</a:t>
            </a:fld>
            <a:endParaRPr lang="ro-RO"/>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ctrTitle"/>
          </p:nvPr>
        </p:nvSpPr>
        <p:spPr>
          <a:xfrm>
            <a:off x="683568" y="1916832"/>
            <a:ext cx="7772400" cy="1470025"/>
          </a:xfrm>
        </p:spPr>
        <p:txBody>
          <a:bodyPr>
            <a:noAutofit/>
          </a:bodyPr>
          <a:lstStyle/>
          <a:p>
            <a:r>
              <a:rPr lang="ro-RO" sz="1600" dirty="0"/>
              <a:t>Titlu Apel: Adaptarea serviciilor educaționale adresate elevilor și personalului didactic din ÎPT – Stagii de practică pentru elevi_Regiuni mai </a:t>
            </a:r>
            <a:r>
              <a:rPr lang="ro-RO" sz="1600" dirty="0" err="1"/>
              <a:t>putin</a:t>
            </a:r>
            <a:r>
              <a:rPr lang="ro-RO" sz="1600" dirty="0"/>
              <a:t> dezvoltate</a:t>
            </a:r>
            <a:br>
              <a:rPr lang="ro-RO" sz="1600" dirty="0"/>
            </a:br>
            <a:r>
              <a:rPr lang="ro-RO" sz="1600" dirty="0"/>
              <a:t>Cod apel: PEO/76/PEO_P8/OP4/ESO4.5/PEO_A3</a:t>
            </a:r>
            <a:br>
              <a:rPr lang="ro-RO" sz="1600" dirty="0"/>
            </a:br>
            <a:r>
              <a:rPr lang="ro-RO" sz="1600" dirty="0"/>
              <a:t>Cod proiect: 312300 </a:t>
            </a:r>
            <a:br>
              <a:rPr lang="ro-RO" sz="1600" dirty="0"/>
            </a:br>
            <a:endParaRPr lang="ro-RO" sz="1400" dirty="0"/>
          </a:p>
        </p:txBody>
      </p:sp>
      <p:pic>
        <p:nvPicPr>
          <p:cNvPr id="4" name="Picture 2"/>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7624" y="692696"/>
            <a:ext cx="971550" cy="971550"/>
          </a:xfrm>
          <a:prstGeom prst="rect">
            <a:avLst/>
          </a:prstGeom>
          <a:noFill/>
          <a:ln>
            <a:noFill/>
          </a:ln>
        </p:spPr>
      </p:pic>
      <p:pic>
        <p:nvPicPr>
          <p:cNvPr id="5" name="Picture 3" descr="Însemnele Uniunii Europene - Wikipedi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91880" y="760134"/>
            <a:ext cx="1371600" cy="914400"/>
          </a:xfrm>
          <a:prstGeom prst="rect">
            <a:avLst/>
          </a:prstGeom>
          <a:noFill/>
          <a:ln>
            <a:noFill/>
          </a:ln>
        </p:spPr>
      </p:pic>
      <p:pic>
        <p:nvPicPr>
          <p:cNvPr id="6" name="Picture 4" descr="Guvernul României - Wikipedia"/>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48264" y="759372"/>
            <a:ext cx="933450" cy="933450"/>
          </a:xfrm>
          <a:prstGeom prst="rect">
            <a:avLst/>
          </a:prstGeom>
          <a:noFill/>
          <a:ln>
            <a:noFill/>
          </a:ln>
        </p:spPr>
      </p:pic>
      <p:sp>
        <p:nvSpPr>
          <p:cNvPr id="7" name="CasetăText 6"/>
          <p:cNvSpPr txBox="1"/>
          <p:nvPr/>
        </p:nvSpPr>
        <p:spPr>
          <a:xfrm>
            <a:off x="683568" y="4077072"/>
            <a:ext cx="7920880" cy="1200329"/>
          </a:xfrm>
          <a:prstGeom prst="rect">
            <a:avLst/>
          </a:prstGeom>
          <a:noFill/>
        </p:spPr>
        <p:txBody>
          <a:bodyPr wrap="square" rtlCol="0">
            <a:spAutoFit/>
          </a:bodyPr>
          <a:lstStyle/>
          <a:p>
            <a:pPr algn="ctr"/>
            <a:r>
              <a:rPr lang="ro-RO" b="1" dirty="0"/>
              <a:t>Titlu Proiect: Apt pentru angajare în comunitatea Europeană</a:t>
            </a:r>
            <a:br>
              <a:rPr lang="ro-RO" b="1" dirty="0"/>
            </a:br>
            <a:r>
              <a:rPr lang="ro-RO" b="1" dirty="0"/>
              <a:t>Beneficiar: Liceul Tehnologic „Sava </a:t>
            </a:r>
            <a:r>
              <a:rPr lang="ro-RO" b="1" dirty="0" err="1"/>
              <a:t>Brancovici</a:t>
            </a:r>
            <a:r>
              <a:rPr lang="ro-RO" b="1" dirty="0"/>
              <a:t>” Ineu;  Contract:G2024-66263/04.11.2024</a:t>
            </a:r>
            <a:br>
              <a:rPr lang="ro-RO" sz="1600" dirty="0"/>
            </a:br>
            <a:endParaRPr lang="ro-RO" dirty="0"/>
          </a:p>
        </p:txBody>
      </p:sp>
    </p:spTree>
    <p:extLst>
      <p:ext uri="{BB962C8B-B14F-4D97-AF65-F5344CB8AC3E}">
        <p14:creationId xmlns:p14="http://schemas.microsoft.com/office/powerpoint/2010/main" val="4196430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lstStyle/>
          <a:p>
            <a:pPr marL="0" indent="0">
              <a:buNone/>
            </a:pPr>
            <a:r>
              <a:rPr lang="en-GB" dirty="0"/>
              <a:t>1. </a:t>
            </a:r>
            <a:r>
              <a:rPr lang="ro-RO" dirty="0"/>
              <a:t>Dezvoltarea</a:t>
            </a:r>
            <a:r>
              <a:rPr lang="en-GB" dirty="0"/>
              <a:t> </a:t>
            </a:r>
            <a:r>
              <a:rPr lang="ro-RO" dirty="0" err="1"/>
              <a:t>retelei</a:t>
            </a:r>
            <a:r>
              <a:rPr lang="ro-RO" dirty="0"/>
              <a:t> de colaboratori </a:t>
            </a:r>
            <a:endParaRPr lang="en-GB" dirty="0"/>
          </a:p>
          <a:p>
            <a:pPr marL="0" indent="0">
              <a:buNone/>
            </a:pPr>
            <a:r>
              <a:rPr lang="en-GB" dirty="0"/>
              <a:t>2. </a:t>
            </a:r>
            <a:r>
              <a:rPr lang="ro-RO" dirty="0"/>
              <a:t>Organizarea de evenimente pentru </a:t>
            </a:r>
            <a:r>
              <a:rPr lang="ro-RO" dirty="0" err="1"/>
              <a:t>incurajarea</a:t>
            </a:r>
            <a:r>
              <a:rPr lang="ro-RO" dirty="0"/>
              <a:t> </a:t>
            </a:r>
            <a:r>
              <a:rPr lang="ro-RO" dirty="0" err="1"/>
              <a:t>implicarii</a:t>
            </a:r>
            <a:r>
              <a:rPr lang="en-GB" dirty="0"/>
              <a:t> </a:t>
            </a:r>
            <a:r>
              <a:rPr lang="ro-RO" dirty="0"/>
              <a:t>angajatorilor in programele de </a:t>
            </a:r>
            <a:r>
              <a:rPr lang="ro-RO" dirty="0" err="1"/>
              <a:t>invatare</a:t>
            </a:r>
            <a:r>
              <a:rPr lang="ro-RO" dirty="0"/>
              <a:t> la locul de munca</a:t>
            </a:r>
            <a:endParaRPr lang="en-GB" dirty="0"/>
          </a:p>
          <a:p>
            <a:endParaRPr lang="ro-RO" dirty="0"/>
          </a:p>
        </p:txBody>
      </p:sp>
      <p:sp>
        <p:nvSpPr>
          <p:cNvPr id="2" name="Titlu 1"/>
          <p:cNvSpPr>
            <a:spLocks noGrp="1"/>
          </p:cNvSpPr>
          <p:nvPr>
            <p:ph type="title"/>
          </p:nvPr>
        </p:nvSpPr>
        <p:spPr/>
        <p:txBody>
          <a:bodyPr>
            <a:normAutofit/>
          </a:bodyPr>
          <a:lstStyle/>
          <a:p>
            <a:r>
              <a:rPr lang="ro-RO" sz="2400" dirty="0"/>
              <a:t>A2 Dezvoltarea sistemului de </a:t>
            </a:r>
            <a:r>
              <a:rPr lang="ro-RO" sz="2400" dirty="0" err="1"/>
              <a:t>invatare</a:t>
            </a:r>
            <a:r>
              <a:rPr lang="ro-RO" sz="2400" dirty="0"/>
              <a:t> la locul de munca</a:t>
            </a:r>
          </a:p>
        </p:txBody>
      </p:sp>
    </p:spTree>
    <p:extLst>
      <p:ext uri="{BB962C8B-B14F-4D97-AF65-F5344CB8AC3E}">
        <p14:creationId xmlns:p14="http://schemas.microsoft.com/office/powerpoint/2010/main" val="2343381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lstStyle/>
          <a:p>
            <a:r>
              <a:rPr lang="ro-RO" dirty="0"/>
              <a:t>A3 Managementul proiectului</a:t>
            </a:r>
            <a:endParaRPr lang="it-IT" dirty="0"/>
          </a:p>
          <a:p>
            <a:r>
              <a:rPr lang="it-IT" dirty="0"/>
              <a:t>A4 Activitati de informare, publicitate si vizibilit</a:t>
            </a:r>
          </a:p>
        </p:txBody>
      </p:sp>
    </p:spTree>
    <p:extLst>
      <p:ext uri="{BB962C8B-B14F-4D97-AF65-F5344CB8AC3E}">
        <p14:creationId xmlns:p14="http://schemas.microsoft.com/office/powerpoint/2010/main" val="3938335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a:bodyPr>
          <a:lstStyle/>
          <a:p>
            <a:pPr marL="0" indent="0">
              <a:buNone/>
            </a:pPr>
            <a:endParaRPr lang="it-IT" sz="1800" dirty="0"/>
          </a:p>
          <a:p>
            <a:pPr marL="0" indent="0">
              <a:buNone/>
            </a:pPr>
            <a:endParaRPr lang="it-IT" sz="1800" dirty="0"/>
          </a:p>
          <a:p>
            <a:pPr marL="0" indent="0">
              <a:buNone/>
            </a:pPr>
            <a:r>
              <a:rPr lang="it-IT" sz="1800" dirty="0"/>
              <a:t>In cadrul proiectului vor fi organizate </a:t>
            </a:r>
            <a:r>
              <a:rPr lang="ro-RO" sz="1800" dirty="0"/>
              <a:t> anual 2</a:t>
            </a:r>
            <a:r>
              <a:rPr lang="it-IT" sz="1800" dirty="0"/>
              <a:t> evenimente de</a:t>
            </a:r>
            <a:r>
              <a:rPr lang="ro-RO" sz="1800" dirty="0"/>
              <a:t> </a:t>
            </a:r>
            <a:r>
              <a:rPr lang="it-IT" sz="1800" dirty="0"/>
              <a:t>consolidare a parteneriatului intre Liceul Tehnologic „Sava Brancovici” Ineu si parteneriide practica (potentiali angajatori ai viitorilor absolventi).</a:t>
            </a:r>
          </a:p>
          <a:p>
            <a:pPr marL="0" indent="0">
              <a:buNone/>
            </a:pPr>
            <a:r>
              <a:rPr lang="it-IT" sz="1800" dirty="0"/>
              <a:t>Invitati:</a:t>
            </a:r>
          </a:p>
          <a:p>
            <a:pPr marL="0" indent="0">
              <a:buNone/>
            </a:pPr>
            <a:r>
              <a:rPr lang="it-IT" sz="1800" dirty="0"/>
              <a:t>	-Membri ai retelei de colaboratori-parteneri de practica</a:t>
            </a:r>
          </a:p>
          <a:p>
            <a:pPr marL="0" indent="0">
              <a:buNone/>
            </a:pPr>
            <a:r>
              <a:rPr lang="it-IT" sz="1800" dirty="0"/>
              <a:t>                       -</a:t>
            </a:r>
            <a:r>
              <a:rPr lang="ro-RO" sz="1800" dirty="0"/>
              <a:t> </a:t>
            </a:r>
            <a:r>
              <a:rPr lang="en-GB" sz="1800" dirty="0"/>
              <a:t>E</a:t>
            </a:r>
            <a:r>
              <a:rPr lang="ro-RO" sz="1800" dirty="0" err="1"/>
              <a:t>levii</a:t>
            </a:r>
            <a:r>
              <a:rPr lang="ro-RO" sz="1800" dirty="0"/>
              <a:t> din grupul </a:t>
            </a:r>
            <a:r>
              <a:rPr lang="ro-RO" sz="1800" dirty="0" err="1"/>
              <a:t>tinta</a:t>
            </a:r>
            <a:endParaRPr lang="en-GB" sz="1800" dirty="0"/>
          </a:p>
          <a:p>
            <a:pPr marL="0" indent="0">
              <a:buNone/>
            </a:pPr>
            <a:r>
              <a:rPr lang="en-GB" sz="1800" dirty="0"/>
              <a:t>                       - Cadre </a:t>
            </a:r>
            <a:r>
              <a:rPr lang="en-GB" sz="1800" dirty="0" err="1"/>
              <a:t>didactice</a:t>
            </a:r>
            <a:endParaRPr lang="en-GB" sz="1800" dirty="0"/>
          </a:p>
          <a:p>
            <a:pPr marL="0" indent="0">
              <a:buNone/>
            </a:pPr>
            <a:r>
              <a:rPr lang="en-GB" sz="1800" dirty="0"/>
              <a:t>                       - R</a:t>
            </a:r>
            <a:r>
              <a:rPr lang="ro-RO" sz="1800" dirty="0"/>
              <a:t>eprezentanti ai UAT</a:t>
            </a:r>
          </a:p>
          <a:p>
            <a:pPr marL="0" indent="0">
              <a:buNone/>
            </a:pPr>
            <a:r>
              <a:rPr lang="ro-RO" sz="1800" dirty="0"/>
              <a:t>Vor fi prezent 50 de elevi pe eveniment</a:t>
            </a:r>
            <a:endParaRPr lang="en-GB" sz="1800" dirty="0"/>
          </a:p>
          <a:p>
            <a:pPr marL="0" indent="0">
              <a:buNone/>
            </a:pPr>
            <a:endParaRPr lang="ro-RO" sz="1800" dirty="0"/>
          </a:p>
        </p:txBody>
      </p:sp>
      <p:sp>
        <p:nvSpPr>
          <p:cNvPr id="2" name="Titlu 1"/>
          <p:cNvSpPr>
            <a:spLocks noGrp="1"/>
          </p:cNvSpPr>
          <p:nvPr>
            <p:ph type="title"/>
          </p:nvPr>
        </p:nvSpPr>
        <p:spPr/>
        <p:txBody>
          <a:bodyPr>
            <a:normAutofit fontScale="90000"/>
          </a:bodyPr>
          <a:lstStyle/>
          <a:p>
            <a:r>
              <a:rPr lang="ro-RO" sz="2800" dirty="0"/>
              <a:t>EVENIMENTE DE CONSOLIDARE</a:t>
            </a:r>
            <a:br>
              <a:rPr lang="ro-RO" sz="2800" dirty="0"/>
            </a:br>
            <a:r>
              <a:rPr lang="ro-RO" sz="2800" dirty="0"/>
              <a:t>A PARTENERIATULUI CU PARTENERII DE PRACTICA</a:t>
            </a:r>
          </a:p>
        </p:txBody>
      </p:sp>
    </p:spTree>
    <p:extLst>
      <p:ext uri="{BB962C8B-B14F-4D97-AF65-F5344CB8AC3E}">
        <p14:creationId xmlns:p14="http://schemas.microsoft.com/office/powerpoint/2010/main" val="2008821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a:bodyPr>
          <a:lstStyle/>
          <a:p>
            <a:pPr marL="0" indent="0">
              <a:buNone/>
            </a:pPr>
            <a:r>
              <a:rPr lang="ro-RO" b="1" dirty="0"/>
              <a:t>1- 2024-2025</a:t>
            </a:r>
            <a:r>
              <a:rPr lang="en-GB" b="1" dirty="0"/>
              <a:t>-</a:t>
            </a:r>
            <a:r>
              <a:rPr lang="ro-RO" b="1" dirty="0"/>
              <a:t>WORKSHOP METODOLOGIC</a:t>
            </a:r>
            <a:r>
              <a:rPr lang="en-GB" dirty="0"/>
              <a:t>- </a:t>
            </a:r>
            <a:r>
              <a:rPr lang="it-IT" dirty="0"/>
              <a:t>In cadrul workshopului viitorii tutori din partea partenerilor de practica si profesorii coordonatori din partea Liceul Tehnologic „Sava Brancovici” Ineu vor stabili impreuna</a:t>
            </a:r>
            <a:endParaRPr lang="ro-RO" dirty="0"/>
          </a:p>
          <a:p>
            <a:pPr marL="0" indent="0">
              <a:buNone/>
            </a:pPr>
            <a:r>
              <a:rPr lang="ro-RO" dirty="0"/>
              <a:t>2. </a:t>
            </a:r>
            <a:r>
              <a:rPr lang="ro-RO" b="1" dirty="0"/>
              <a:t>2024-2025</a:t>
            </a:r>
            <a:r>
              <a:rPr lang="en-GB" b="1" dirty="0"/>
              <a:t>-</a:t>
            </a:r>
            <a:r>
              <a:rPr lang="ro-RO" b="1" dirty="0"/>
              <a:t> BIBLIOTECA VIE – </a:t>
            </a:r>
            <a:r>
              <a:rPr lang="ro-RO" dirty="0"/>
              <a:t>elevi vor putea imprumuta reprezentanti ai viitorilor parteneri de practica in vederea aflarii povestii lor in calitatea de angajator/specialisti.</a:t>
            </a:r>
          </a:p>
        </p:txBody>
      </p:sp>
      <p:sp>
        <p:nvSpPr>
          <p:cNvPr id="4" name="TextBox 3">
            <a:extLst>
              <a:ext uri="{FF2B5EF4-FFF2-40B4-BE49-F238E27FC236}">
                <a16:creationId xmlns:a16="http://schemas.microsoft.com/office/drawing/2014/main" id="{14A1A753-D7B9-4FD3-BF53-B50399DF6D67}"/>
              </a:ext>
            </a:extLst>
          </p:cNvPr>
          <p:cNvSpPr txBox="1"/>
          <p:nvPr/>
        </p:nvSpPr>
        <p:spPr>
          <a:xfrm>
            <a:off x="1115616" y="620688"/>
            <a:ext cx="5112568" cy="461665"/>
          </a:xfrm>
          <a:prstGeom prst="rect">
            <a:avLst/>
          </a:prstGeom>
          <a:noFill/>
        </p:spPr>
        <p:txBody>
          <a:bodyPr wrap="square" rtlCol="0">
            <a:spAutoFit/>
          </a:bodyPr>
          <a:lstStyle/>
          <a:p>
            <a:r>
              <a:rPr lang="ro-RO" dirty="0"/>
              <a:t>	        </a:t>
            </a:r>
            <a:r>
              <a:rPr lang="ro-RO" sz="2400" dirty="0"/>
              <a:t>AN SCOLAR  2024-2025</a:t>
            </a:r>
          </a:p>
        </p:txBody>
      </p:sp>
    </p:spTree>
    <p:extLst>
      <p:ext uri="{BB962C8B-B14F-4D97-AF65-F5344CB8AC3E}">
        <p14:creationId xmlns:p14="http://schemas.microsoft.com/office/powerpoint/2010/main" val="3195942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847F87-1B1E-42A5-ABA7-EB82D91E6C26}"/>
              </a:ext>
            </a:extLst>
          </p:cNvPr>
          <p:cNvSpPr>
            <a:spLocks noGrp="1"/>
          </p:cNvSpPr>
          <p:nvPr>
            <p:ph idx="1"/>
          </p:nvPr>
        </p:nvSpPr>
        <p:spPr/>
        <p:txBody>
          <a:bodyPr>
            <a:normAutofit lnSpcReduction="10000"/>
          </a:bodyPr>
          <a:lstStyle/>
          <a:p>
            <a:r>
              <a:rPr lang="ro-RO" b="1" dirty="0"/>
              <a:t>1</a:t>
            </a:r>
            <a:r>
              <a:rPr lang="en-GB" b="1" dirty="0"/>
              <a:t>-</a:t>
            </a:r>
            <a:r>
              <a:rPr lang="ro-RO" b="1" dirty="0"/>
              <a:t>WORKSHOP  DE EVALUARE- </a:t>
            </a:r>
            <a:r>
              <a:rPr lang="ro-RO" dirty="0"/>
              <a:t>In cadru  workshopului reprezentantii partenerilor de practica si reprezentantii UAT si cei de la Liceul Tehnologic Sava Brancovici Ineu vor evalua rezultatele obtinute pe parcursul anului scolar prezedent. Puncte tari, puncte slabe, bune practici </a:t>
            </a:r>
            <a:r>
              <a:rPr lang="it-IT" dirty="0"/>
              <a:t>cadrul tematic si metodologic al stagiilor de practica.</a:t>
            </a:r>
            <a:endParaRPr lang="ro-RO" dirty="0"/>
          </a:p>
          <a:p>
            <a:r>
              <a:rPr lang="ro-RO" dirty="0"/>
              <a:t>2. </a:t>
            </a:r>
            <a:r>
              <a:rPr lang="ro-RO" b="1" dirty="0"/>
              <a:t>GHICI MESERIA MEA</a:t>
            </a:r>
            <a:r>
              <a:rPr lang="ro-RO" dirty="0"/>
              <a:t>: Evenimentul va include   implicarea elevilor.Interactiunea va fi prin koc si va creste motivarea atata elevilor cat si a partenerilor de practica.</a:t>
            </a:r>
            <a:endParaRPr lang="en-GB" dirty="0"/>
          </a:p>
          <a:p>
            <a:endParaRPr lang="ro-RO" dirty="0"/>
          </a:p>
        </p:txBody>
      </p:sp>
      <p:sp>
        <p:nvSpPr>
          <p:cNvPr id="3" name="Title 2">
            <a:extLst>
              <a:ext uri="{FF2B5EF4-FFF2-40B4-BE49-F238E27FC236}">
                <a16:creationId xmlns:a16="http://schemas.microsoft.com/office/drawing/2014/main" id="{028744C9-4867-41DF-9B8B-4250AE42EF7A}"/>
              </a:ext>
            </a:extLst>
          </p:cNvPr>
          <p:cNvSpPr>
            <a:spLocks noGrp="1"/>
          </p:cNvSpPr>
          <p:nvPr>
            <p:ph type="title"/>
          </p:nvPr>
        </p:nvSpPr>
        <p:spPr/>
        <p:txBody>
          <a:bodyPr/>
          <a:lstStyle/>
          <a:p>
            <a:r>
              <a:rPr lang="ro-RO" dirty="0"/>
              <a:t>An scolar 2025-2026</a:t>
            </a:r>
          </a:p>
        </p:txBody>
      </p:sp>
    </p:spTree>
    <p:extLst>
      <p:ext uri="{BB962C8B-B14F-4D97-AF65-F5344CB8AC3E}">
        <p14:creationId xmlns:p14="http://schemas.microsoft.com/office/powerpoint/2010/main" val="2578468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9713AD6-47A9-44C2-805D-7F38E43E5614}"/>
              </a:ext>
            </a:extLst>
          </p:cNvPr>
          <p:cNvSpPr>
            <a:spLocks noGrp="1"/>
          </p:cNvSpPr>
          <p:nvPr>
            <p:ph idx="1"/>
          </p:nvPr>
        </p:nvSpPr>
        <p:spPr/>
        <p:txBody>
          <a:bodyPr>
            <a:normAutofit/>
          </a:bodyPr>
          <a:lstStyle/>
          <a:p>
            <a:pPr marL="0" indent="0">
              <a:buNone/>
            </a:pPr>
            <a:r>
              <a:rPr lang="ro-RO" b="1" dirty="0"/>
              <a:t>1</a:t>
            </a:r>
            <a:r>
              <a:rPr lang="en-GB" b="1" dirty="0"/>
              <a:t>-</a:t>
            </a:r>
            <a:r>
              <a:rPr lang="ro-RO" b="1" dirty="0"/>
              <a:t> WORKSHOP DE SUSTENABILITATE –</a:t>
            </a:r>
            <a:r>
              <a:rPr lang="ro-RO" dirty="0"/>
              <a:t>Se vor dezbate  aspechte cheie legate de sustinerea colaboratii in vederea implementarii programelor de invatare  la locul de munca si posibilitatea angajarii absolventilor  de care partenerii de practica.</a:t>
            </a:r>
            <a:r>
              <a:rPr lang="ro-RO" b="1" dirty="0"/>
              <a:t> </a:t>
            </a:r>
          </a:p>
          <a:p>
            <a:pPr marL="0" indent="0">
              <a:buNone/>
            </a:pPr>
            <a:r>
              <a:rPr lang="ro-RO" b="1" dirty="0"/>
              <a:t>2</a:t>
            </a:r>
            <a:r>
              <a:rPr lang="en-GB" b="1" dirty="0"/>
              <a:t>. </a:t>
            </a:r>
            <a:r>
              <a:rPr lang="ro-RO" b="1" dirty="0"/>
              <a:t>POVESTI DE SUCCES</a:t>
            </a:r>
            <a:r>
              <a:rPr lang="ro-RO" dirty="0"/>
              <a:t>: La eveniment vor fi</a:t>
            </a:r>
            <a:r>
              <a:rPr lang="en-GB" dirty="0"/>
              <a:t> </a:t>
            </a:r>
            <a:r>
              <a:rPr lang="it-IT" dirty="0"/>
              <a:t>invitati elevi care in anii scolari precedenti (2024-2025 si 2025-2026) au participat in proiect si au obtinut o claificare, pentru a povesti elevilor participanti la eveniment </a:t>
            </a:r>
            <a:r>
              <a:rPr lang="ro-RO" dirty="0"/>
              <a:t>selectati din GT</a:t>
            </a:r>
          </a:p>
          <a:p>
            <a:endParaRPr lang="ro-RO" dirty="0"/>
          </a:p>
        </p:txBody>
      </p:sp>
      <p:sp>
        <p:nvSpPr>
          <p:cNvPr id="3" name="Title 2">
            <a:extLst>
              <a:ext uri="{FF2B5EF4-FFF2-40B4-BE49-F238E27FC236}">
                <a16:creationId xmlns:a16="http://schemas.microsoft.com/office/drawing/2014/main" id="{4A54680D-1B17-4002-BC8A-DF33A0F4F397}"/>
              </a:ext>
            </a:extLst>
          </p:cNvPr>
          <p:cNvSpPr>
            <a:spLocks noGrp="1"/>
          </p:cNvSpPr>
          <p:nvPr>
            <p:ph type="title"/>
          </p:nvPr>
        </p:nvSpPr>
        <p:spPr/>
        <p:txBody>
          <a:bodyPr/>
          <a:lstStyle/>
          <a:p>
            <a:r>
              <a:rPr lang="ro-RO" dirty="0"/>
              <a:t>An scolar 2026-2027</a:t>
            </a:r>
          </a:p>
        </p:txBody>
      </p:sp>
    </p:spTree>
    <p:extLst>
      <p:ext uri="{BB962C8B-B14F-4D97-AF65-F5344CB8AC3E}">
        <p14:creationId xmlns:p14="http://schemas.microsoft.com/office/powerpoint/2010/main" val="2238849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lnSpcReduction="10000"/>
          </a:bodyPr>
          <a:lstStyle/>
          <a:p>
            <a:r>
              <a:rPr lang="ro-RO" dirty="0"/>
              <a:t>Obiectivul general al proiectului este </a:t>
            </a:r>
            <a:r>
              <a:rPr lang="ro-RO" dirty="0" err="1"/>
              <a:t>cresterea</a:t>
            </a:r>
            <a:r>
              <a:rPr lang="ro-RO" dirty="0"/>
              <a:t> </a:t>
            </a:r>
            <a:r>
              <a:rPr lang="ro-RO" dirty="0" err="1"/>
              <a:t>atractivitatii</a:t>
            </a:r>
            <a:r>
              <a:rPr lang="ro-RO" dirty="0"/>
              <a:t>, </a:t>
            </a:r>
            <a:r>
              <a:rPr lang="ro-RO" dirty="0" err="1"/>
              <a:t>calitatii</a:t>
            </a:r>
            <a:r>
              <a:rPr lang="ro-RO" dirty="0"/>
              <a:t> si relevantei pentru </a:t>
            </a:r>
            <a:r>
              <a:rPr lang="ro-RO" dirty="0" err="1"/>
              <a:t>piata</a:t>
            </a:r>
            <a:r>
              <a:rPr lang="ro-RO" dirty="0"/>
              <a:t> muncii a programelor de </a:t>
            </a:r>
            <a:r>
              <a:rPr lang="ro-RO" dirty="0" err="1"/>
              <a:t>pregatire</a:t>
            </a:r>
            <a:r>
              <a:rPr lang="ro-RO" dirty="0"/>
              <a:t> practica oferite in cadrul </a:t>
            </a:r>
            <a:r>
              <a:rPr lang="ro-RO" dirty="0" err="1"/>
              <a:t>invatamantului</a:t>
            </a:r>
            <a:r>
              <a:rPr lang="ro-RO" dirty="0"/>
              <a:t> profesional si tehnic de </a:t>
            </a:r>
            <a:r>
              <a:rPr lang="ro-RO" dirty="0" err="1"/>
              <a:t>catre</a:t>
            </a:r>
            <a:r>
              <a:rPr lang="ro-RO" dirty="0"/>
              <a:t> Liceului Tehnologic „Sava </a:t>
            </a:r>
            <a:r>
              <a:rPr lang="ro-RO" dirty="0" err="1"/>
              <a:t>Brancovici</a:t>
            </a:r>
            <a:r>
              <a:rPr lang="ro-RO" dirty="0"/>
              <a:t>” Ineu, in vederea </a:t>
            </a:r>
            <a:r>
              <a:rPr lang="ro-RO" dirty="0" err="1"/>
              <a:t>cresterii</a:t>
            </a:r>
            <a:r>
              <a:rPr lang="ro-RO" dirty="0"/>
              <a:t> </a:t>
            </a:r>
            <a:r>
              <a:rPr lang="ro-RO" dirty="0" err="1"/>
              <a:t>angajabilitatii</a:t>
            </a:r>
            <a:r>
              <a:rPr lang="ro-RO" dirty="0"/>
              <a:t> si </a:t>
            </a:r>
            <a:r>
              <a:rPr lang="ro-RO" dirty="0" err="1"/>
              <a:t>sansei</a:t>
            </a:r>
            <a:r>
              <a:rPr lang="ro-RO" dirty="0"/>
              <a:t> de succes sustenabil pe </a:t>
            </a:r>
            <a:r>
              <a:rPr lang="ro-RO" dirty="0" err="1"/>
              <a:t>piata</a:t>
            </a:r>
            <a:r>
              <a:rPr lang="ro-RO" dirty="0"/>
              <a:t> muncii a celor 292 de elevi din grupul </a:t>
            </a:r>
            <a:r>
              <a:rPr lang="ro-RO" dirty="0" err="1"/>
              <a:t>tinta</a:t>
            </a:r>
            <a:r>
              <a:rPr lang="ro-RO" dirty="0"/>
              <a:t>. Prin </a:t>
            </a:r>
            <a:r>
              <a:rPr lang="ro-RO" dirty="0" err="1"/>
              <a:t>imbunatatirea</a:t>
            </a:r>
            <a:r>
              <a:rPr lang="ro-RO" dirty="0"/>
              <a:t> </a:t>
            </a:r>
            <a:r>
              <a:rPr lang="ro-RO" dirty="0" err="1"/>
              <a:t>calitatii</a:t>
            </a:r>
            <a:r>
              <a:rPr lang="ro-RO" dirty="0"/>
              <a:t> programelor de </a:t>
            </a:r>
            <a:r>
              <a:rPr lang="ro-RO" dirty="0" err="1"/>
              <a:t>pregatire</a:t>
            </a:r>
            <a:r>
              <a:rPr lang="ro-RO" dirty="0"/>
              <a:t> practica pentru </a:t>
            </a:r>
            <a:r>
              <a:rPr lang="ro-RO" dirty="0" err="1"/>
              <a:t>calificarile</a:t>
            </a:r>
            <a:r>
              <a:rPr lang="ro-RO" dirty="0"/>
              <a:t> profesionale de nivel 4 si 3 oferite in cadrul Liceului Tehnologic „Sava </a:t>
            </a:r>
            <a:r>
              <a:rPr lang="ro-RO" dirty="0" err="1"/>
              <a:t>Brancovici</a:t>
            </a:r>
            <a:r>
              <a:rPr lang="ro-RO" dirty="0"/>
              <a:t>” Ineu,</a:t>
            </a:r>
          </a:p>
        </p:txBody>
      </p:sp>
      <p:sp>
        <p:nvSpPr>
          <p:cNvPr id="2" name="Titlu 1"/>
          <p:cNvSpPr>
            <a:spLocks noGrp="1"/>
          </p:cNvSpPr>
          <p:nvPr>
            <p:ph type="title"/>
          </p:nvPr>
        </p:nvSpPr>
        <p:spPr/>
        <p:txBody>
          <a:bodyPr/>
          <a:lstStyle/>
          <a:p>
            <a:r>
              <a:rPr lang="ro-RO" dirty="0"/>
              <a:t>Obiectivul general</a:t>
            </a:r>
          </a:p>
        </p:txBody>
      </p:sp>
    </p:spTree>
    <p:extLst>
      <p:ext uri="{BB962C8B-B14F-4D97-AF65-F5344CB8AC3E}">
        <p14:creationId xmlns:p14="http://schemas.microsoft.com/office/powerpoint/2010/main" val="1454176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Autofit/>
          </a:bodyPr>
          <a:lstStyle/>
          <a:p>
            <a:pPr marL="0" indent="0">
              <a:buNone/>
            </a:pPr>
            <a:r>
              <a:rPr lang="en-GB" sz="1400" b="1" dirty="0"/>
              <a:t>	</a:t>
            </a:r>
            <a:r>
              <a:rPr lang="en-GB" sz="1400" b="1" dirty="0" err="1"/>
              <a:t>În</a:t>
            </a:r>
            <a:r>
              <a:rPr lang="en-GB" sz="1400" b="1" dirty="0"/>
              <a:t> </a:t>
            </a:r>
            <a:r>
              <a:rPr lang="en-GB" sz="1400" b="1" dirty="0" err="1"/>
              <a:t>cadrul</a:t>
            </a:r>
            <a:r>
              <a:rPr lang="en-GB" sz="1400" b="1" dirty="0"/>
              <a:t> </a:t>
            </a:r>
            <a:r>
              <a:rPr lang="en-GB" sz="1400" b="1" dirty="0" err="1"/>
              <a:t>proiectului</a:t>
            </a:r>
            <a:r>
              <a:rPr lang="en-GB" sz="1400" b="1" dirty="0"/>
              <a:t> </a:t>
            </a:r>
            <a:r>
              <a:rPr lang="en-GB" sz="1400" dirty="0"/>
              <a:t>PEO – </a:t>
            </a:r>
            <a:r>
              <a:rPr lang="en-GB" sz="1400" dirty="0" err="1"/>
              <a:t>Programul</a:t>
            </a:r>
            <a:r>
              <a:rPr lang="en-GB" sz="1400" dirty="0"/>
              <a:t> </a:t>
            </a:r>
            <a:r>
              <a:rPr lang="en-GB" sz="1400" dirty="0" err="1"/>
              <a:t>Educație</a:t>
            </a:r>
            <a:r>
              <a:rPr lang="en-GB" sz="1400" dirty="0"/>
              <a:t> </a:t>
            </a:r>
            <a:r>
              <a:rPr lang="en-GB" sz="1400" dirty="0" err="1"/>
              <a:t>și</a:t>
            </a:r>
            <a:r>
              <a:rPr lang="en-GB" sz="1400" dirty="0"/>
              <a:t> </a:t>
            </a:r>
            <a:r>
              <a:rPr lang="en-GB" sz="1400" dirty="0" err="1"/>
              <a:t>Ocupare</a:t>
            </a:r>
            <a:r>
              <a:rPr lang="en-GB" sz="1400" dirty="0"/>
              <a:t> 2021-2027</a:t>
            </a:r>
            <a:r>
              <a:rPr lang="en-GB" sz="1400" b="1" dirty="0"/>
              <a:t>, </a:t>
            </a:r>
            <a:r>
              <a:rPr lang="en-GB" sz="1400" b="1" dirty="0" err="1"/>
              <a:t>elevii</a:t>
            </a:r>
            <a:r>
              <a:rPr lang="en-GB" sz="1400" b="1" dirty="0"/>
              <a:t> din </a:t>
            </a:r>
            <a:r>
              <a:rPr lang="en-GB" sz="1400" b="1" dirty="0" err="1"/>
              <a:t>domeniile</a:t>
            </a:r>
            <a:r>
              <a:rPr lang="en-GB" sz="1400" b="1" dirty="0"/>
              <a:t> </a:t>
            </a:r>
            <a:r>
              <a:rPr lang="en-GB" sz="1400" dirty="0" err="1"/>
              <a:t>turism</a:t>
            </a:r>
            <a:r>
              <a:rPr lang="en-GB" sz="1400" dirty="0"/>
              <a:t> </a:t>
            </a:r>
            <a:r>
              <a:rPr lang="en-GB" sz="1400" dirty="0" err="1"/>
              <a:t>și</a:t>
            </a:r>
            <a:r>
              <a:rPr lang="en-GB" sz="1400" dirty="0"/>
              <a:t> </a:t>
            </a:r>
            <a:r>
              <a:rPr lang="en-GB" sz="1400" dirty="0" err="1"/>
              <a:t>alimentație</a:t>
            </a:r>
            <a:r>
              <a:rPr lang="en-GB" sz="1400" b="1" dirty="0"/>
              <a:t>, </a:t>
            </a:r>
            <a:r>
              <a:rPr lang="en-GB" sz="1400" dirty="0" err="1"/>
              <a:t>mecanică</a:t>
            </a:r>
            <a:r>
              <a:rPr lang="en-GB" sz="1400" b="1" dirty="0"/>
              <a:t> </a:t>
            </a:r>
            <a:r>
              <a:rPr lang="en-GB" sz="1400" b="1" dirty="0" err="1"/>
              <a:t>și</a:t>
            </a:r>
            <a:r>
              <a:rPr lang="en-GB" sz="1400" b="1" dirty="0"/>
              <a:t> </a:t>
            </a:r>
            <a:r>
              <a:rPr lang="en-GB" sz="1400" dirty="0" err="1"/>
              <a:t>construcții</a:t>
            </a:r>
            <a:r>
              <a:rPr lang="en-GB" sz="1400" b="1" dirty="0"/>
              <a:t> </a:t>
            </a:r>
            <a:r>
              <a:rPr lang="en-GB" sz="1400" b="1" dirty="0" err="1"/>
              <a:t>beneficiază</a:t>
            </a:r>
            <a:r>
              <a:rPr lang="en-GB" sz="1400" b="1" dirty="0"/>
              <a:t> de o </a:t>
            </a:r>
            <a:r>
              <a:rPr lang="en-GB" sz="1400" b="1" dirty="0" err="1"/>
              <a:t>serie</a:t>
            </a:r>
            <a:r>
              <a:rPr lang="en-GB" sz="1400" b="1" dirty="0"/>
              <a:t> de </a:t>
            </a:r>
            <a:r>
              <a:rPr lang="en-GB" sz="1400" b="1" dirty="0" err="1"/>
              <a:t>avantaje</a:t>
            </a:r>
            <a:r>
              <a:rPr lang="en-GB" sz="1400" b="1" dirty="0"/>
              <a:t> </a:t>
            </a:r>
            <a:r>
              <a:rPr lang="en-GB" sz="1400" b="1" dirty="0" err="1"/>
              <a:t>semnificative</a:t>
            </a:r>
            <a:r>
              <a:rPr lang="en-GB" sz="1400" b="1" dirty="0"/>
              <a:t>, care </a:t>
            </a:r>
            <a:r>
              <a:rPr lang="en-GB" sz="1400" b="1" dirty="0" err="1"/>
              <a:t>contribuie</a:t>
            </a:r>
            <a:r>
              <a:rPr lang="en-GB" sz="1400" b="1" dirty="0"/>
              <a:t> la </a:t>
            </a:r>
            <a:r>
              <a:rPr lang="en-GB" sz="1400" b="1" dirty="0" err="1"/>
              <a:t>dezvoltarea</a:t>
            </a:r>
            <a:r>
              <a:rPr lang="en-GB" sz="1400" b="1" dirty="0"/>
              <a:t> </a:t>
            </a:r>
            <a:r>
              <a:rPr lang="en-GB" sz="1400" b="1" dirty="0" err="1"/>
              <a:t>lor</a:t>
            </a:r>
            <a:r>
              <a:rPr lang="en-GB" sz="1400" b="1" dirty="0"/>
              <a:t> </a:t>
            </a:r>
            <a:r>
              <a:rPr lang="en-GB" sz="1400" b="1" dirty="0" err="1"/>
              <a:t>profesională</a:t>
            </a:r>
            <a:r>
              <a:rPr lang="en-GB" sz="1400" b="1" dirty="0"/>
              <a:t> </a:t>
            </a:r>
            <a:r>
              <a:rPr lang="en-GB" sz="1400" b="1" dirty="0" err="1"/>
              <a:t>și</a:t>
            </a:r>
            <a:r>
              <a:rPr lang="en-GB" sz="1400" b="1" dirty="0"/>
              <a:t> </a:t>
            </a:r>
            <a:r>
              <a:rPr lang="en-GB" sz="1400" b="1" dirty="0" err="1"/>
              <a:t>integrarea</a:t>
            </a:r>
            <a:r>
              <a:rPr lang="en-GB" sz="1400" b="1" dirty="0"/>
              <a:t> </a:t>
            </a:r>
            <a:r>
              <a:rPr lang="en-GB" sz="1400" b="1" dirty="0" err="1"/>
              <a:t>pe</a:t>
            </a:r>
            <a:r>
              <a:rPr lang="en-GB" sz="1400" b="1" dirty="0"/>
              <a:t> </a:t>
            </a:r>
            <a:r>
              <a:rPr lang="en-GB" sz="1400" b="1" dirty="0" err="1"/>
              <a:t>piața</a:t>
            </a:r>
            <a:r>
              <a:rPr lang="en-GB" sz="1400" b="1" dirty="0"/>
              <a:t> </a:t>
            </a:r>
            <a:r>
              <a:rPr lang="en-GB" sz="1400" b="1" dirty="0" err="1"/>
              <a:t>muncii</a:t>
            </a:r>
            <a:r>
              <a:rPr lang="en-GB" sz="1400" b="1" dirty="0"/>
              <a:t>. </a:t>
            </a:r>
            <a:r>
              <a:rPr lang="en-GB" sz="1400" b="1" dirty="0" err="1"/>
              <a:t>Aceste</a:t>
            </a:r>
            <a:r>
              <a:rPr lang="en-GB" sz="1400" b="1" dirty="0"/>
              <a:t> </a:t>
            </a:r>
            <a:r>
              <a:rPr lang="en-GB" sz="1400" b="1" dirty="0" err="1"/>
              <a:t>beneficii</a:t>
            </a:r>
            <a:r>
              <a:rPr lang="en-GB" sz="1400" b="1" dirty="0"/>
              <a:t> </a:t>
            </a:r>
            <a:r>
              <a:rPr lang="en-GB" sz="1400" b="1" dirty="0" err="1"/>
              <a:t>sunt</a:t>
            </a:r>
            <a:r>
              <a:rPr lang="en-GB" sz="1400" b="1" dirty="0"/>
              <a:t> </a:t>
            </a:r>
            <a:r>
              <a:rPr lang="en-GB" sz="1400" b="1" dirty="0" err="1"/>
              <a:t>susținute</a:t>
            </a:r>
            <a:r>
              <a:rPr lang="en-GB" sz="1400" b="1" dirty="0"/>
              <a:t> </a:t>
            </a:r>
            <a:r>
              <a:rPr lang="en-GB" sz="1400" b="1" dirty="0" err="1"/>
              <a:t>prin</a:t>
            </a:r>
            <a:r>
              <a:rPr lang="en-GB" sz="1400" b="1" dirty="0"/>
              <a:t> </a:t>
            </a:r>
            <a:r>
              <a:rPr lang="en-GB" sz="1400" b="1" dirty="0" err="1"/>
              <a:t>stagii</a:t>
            </a:r>
            <a:r>
              <a:rPr lang="en-GB" sz="1400" b="1" dirty="0"/>
              <a:t> de </a:t>
            </a:r>
            <a:r>
              <a:rPr lang="en-GB" sz="1400" b="1" dirty="0" err="1"/>
              <a:t>practică</a:t>
            </a:r>
            <a:r>
              <a:rPr lang="en-GB" sz="1400" b="1" dirty="0"/>
              <a:t> </a:t>
            </a:r>
            <a:r>
              <a:rPr lang="en-GB" sz="1400" b="1" dirty="0" err="1"/>
              <a:t>organizate</a:t>
            </a:r>
            <a:r>
              <a:rPr lang="en-GB" sz="1400" b="1" dirty="0"/>
              <a:t> </a:t>
            </a:r>
            <a:r>
              <a:rPr lang="en-GB" sz="1400" b="1" dirty="0" err="1"/>
              <a:t>în</a:t>
            </a:r>
            <a:r>
              <a:rPr lang="en-GB" sz="1400" b="1" dirty="0"/>
              <a:t> </a:t>
            </a:r>
            <a:r>
              <a:rPr lang="en-GB" sz="1400" b="1" dirty="0" err="1"/>
              <a:t>parteneriate</a:t>
            </a:r>
            <a:r>
              <a:rPr lang="en-GB" sz="1400" b="1" dirty="0"/>
              <a:t> cu </a:t>
            </a:r>
            <a:r>
              <a:rPr lang="en-GB" sz="1400" b="1" dirty="0" err="1"/>
              <a:t>angajatori</a:t>
            </a:r>
            <a:r>
              <a:rPr lang="en-GB" sz="1400" b="1" dirty="0"/>
              <a:t> din </a:t>
            </a:r>
            <a:r>
              <a:rPr lang="en-GB" sz="1400" b="1" dirty="0" err="1"/>
              <a:t>sectorul</a:t>
            </a:r>
            <a:r>
              <a:rPr lang="en-GB" sz="1400" b="1" dirty="0"/>
              <a:t> </a:t>
            </a:r>
            <a:r>
              <a:rPr lang="en-GB" sz="1400" b="1" dirty="0" err="1"/>
              <a:t>privat</a:t>
            </a:r>
            <a:r>
              <a:rPr lang="en-GB" sz="1400" b="1" dirty="0"/>
              <a:t> </a:t>
            </a:r>
            <a:r>
              <a:rPr lang="en-GB" sz="1400" b="1" dirty="0" err="1"/>
              <a:t>și</a:t>
            </a:r>
            <a:r>
              <a:rPr lang="en-GB" sz="1400" b="1" dirty="0"/>
              <a:t> </a:t>
            </a:r>
            <a:r>
              <a:rPr lang="en-GB" sz="1400" b="1" dirty="0" err="1"/>
              <a:t>sunt</a:t>
            </a:r>
            <a:r>
              <a:rPr lang="en-GB" sz="1400" b="1" dirty="0"/>
              <a:t> </a:t>
            </a:r>
            <a:r>
              <a:rPr lang="en-GB" sz="1400" b="1" dirty="0" err="1"/>
              <a:t>adaptate</a:t>
            </a:r>
            <a:r>
              <a:rPr lang="en-GB" sz="1400" b="1" dirty="0"/>
              <a:t> </a:t>
            </a:r>
            <a:r>
              <a:rPr lang="en-GB" sz="1400" b="1" dirty="0" err="1"/>
              <a:t>cerințelor</a:t>
            </a:r>
            <a:r>
              <a:rPr lang="en-GB" sz="1400" b="1" dirty="0"/>
              <a:t> </a:t>
            </a:r>
            <a:r>
              <a:rPr lang="en-GB" sz="1400" b="1" dirty="0" err="1"/>
              <a:t>pieței</a:t>
            </a:r>
            <a:r>
              <a:rPr lang="en-GB" sz="1400" b="1" dirty="0"/>
              <a:t> </a:t>
            </a:r>
            <a:r>
              <a:rPr lang="en-GB" sz="1400" b="1" dirty="0" err="1"/>
              <a:t>muncii</a:t>
            </a:r>
            <a:r>
              <a:rPr lang="en-GB" sz="1400" b="1" dirty="0"/>
              <a:t>.</a:t>
            </a:r>
          </a:p>
          <a:p>
            <a:pPr lvl="0"/>
            <a:endParaRPr lang="en-GB" sz="1400" b="1" dirty="0"/>
          </a:p>
          <a:p>
            <a:pPr lvl="0"/>
            <a:r>
              <a:rPr lang="en-GB" sz="1400" b="1" dirty="0" err="1"/>
              <a:t>Dezvoltarea</a:t>
            </a:r>
            <a:r>
              <a:rPr lang="en-GB" sz="1400" b="1" dirty="0"/>
              <a:t> </a:t>
            </a:r>
            <a:r>
              <a:rPr lang="en-GB" sz="1400" b="1" dirty="0" err="1"/>
              <a:t>competențelor</a:t>
            </a:r>
            <a:r>
              <a:rPr lang="en-GB" sz="1400" b="1" dirty="0"/>
              <a:t> </a:t>
            </a:r>
            <a:r>
              <a:rPr lang="en-GB" sz="1400" b="1" dirty="0" err="1"/>
              <a:t>profesionale</a:t>
            </a:r>
            <a:r>
              <a:rPr lang="en-GB" sz="1400" dirty="0"/>
              <a:t>: </a:t>
            </a:r>
            <a:r>
              <a:rPr lang="en-GB" sz="1400" dirty="0" err="1"/>
              <a:t>Elevii</a:t>
            </a:r>
            <a:r>
              <a:rPr lang="en-GB" sz="1400" dirty="0"/>
              <a:t> </a:t>
            </a:r>
            <a:r>
              <a:rPr lang="en-GB" sz="1400" dirty="0" err="1"/>
              <a:t>dobândesc</a:t>
            </a:r>
            <a:r>
              <a:rPr lang="en-GB" sz="1400" dirty="0"/>
              <a:t> </a:t>
            </a:r>
            <a:r>
              <a:rPr lang="en-GB" sz="1400" dirty="0" err="1"/>
              <a:t>abilități</a:t>
            </a:r>
            <a:r>
              <a:rPr lang="en-GB" sz="1400" dirty="0"/>
              <a:t> </a:t>
            </a:r>
            <a:r>
              <a:rPr lang="en-GB" sz="1400" dirty="0" err="1"/>
              <a:t>tehnice</a:t>
            </a:r>
            <a:r>
              <a:rPr lang="en-GB" sz="1400" dirty="0"/>
              <a:t> </a:t>
            </a:r>
            <a:r>
              <a:rPr lang="en-GB" sz="1400" dirty="0" err="1"/>
              <a:t>pentru</a:t>
            </a:r>
            <a:r>
              <a:rPr lang="en-GB" sz="1400" dirty="0"/>
              <a:t> </a:t>
            </a:r>
            <a:r>
              <a:rPr lang="en-GB" sz="1400" dirty="0" err="1"/>
              <a:t>succesul</a:t>
            </a:r>
            <a:r>
              <a:rPr lang="en-GB" sz="1400" dirty="0"/>
              <a:t> </a:t>
            </a:r>
            <a:r>
              <a:rPr lang="en-GB" sz="1400" dirty="0" err="1"/>
              <a:t>profesional</a:t>
            </a:r>
            <a:r>
              <a:rPr lang="en-GB" sz="1400" dirty="0"/>
              <a:t>.</a:t>
            </a:r>
            <a:endParaRPr lang="ro-RO" sz="1400" dirty="0"/>
          </a:p>
          <a:p>
            <a:pPr lvl="0"/>
            <a:r>
              <a:rPr lang="en-GB" sz="1400" b="1" dirty="0" err="1"/>
              <a:t>Creșterea</a:t>
            </a:r>
            <a:r>
              <a:rPr lang="en-GB" sz="1400" b="1" dirty="0"/>
              <a:t> </a:t>
            </a:r>
            <a:r>
              <a:rPr lang="en-GB" sz="1400" b="1" dirty="0" err="1"/>
              <a:t>atractivității</a:t>
            </a:r>
            <a:r>
              <a:rPr lang="en-GB" sz="1400" b="1" dirty="0"/>
              <a:t> </a:t>
            </a:r>
            <a:r>
              <a:rPr lang="en-GB" sz="1400" b="1" dirty="0" err="1"/>
              <a:t>pe</a:t>
            </a:r>
            <a:r>
              <a:rPr lang="en-GB" sz="1400" b="1" dirty="0"/>
              <a:t> </a:t>
            </a:r>
            <a:r>
              <a:rPr lang="en-GB" sz="1400" b="1" dirty="0" err="1"/>
              <a:t>piața</a:t>
            </a:r>
            <a:r>
              <a:rPr lang="en-GB" sz="1400" b="1" dirty="0"/>
              <a:t> </a:t>
            </a:r>
            <a:r>
              <a:rPr lang="en-GB" sz="1400" b="1" dirty="0" err="1"/>
              <a:t>muncii</a:t>
            </a:r>
            <a:r>
              <a:rPr lang="en-GB" sz="1400" dirty="0"/>
              <a:t>: </a:t>
            </a:r>
            <a:r>
              <a:rPr lang="en-GB" sz="1400" dirty="0" err="1"/>
              <a:t>Experiența</a:t>
            </a:r>
            <a:r>
              <a:rPr lang="en-GB" sz="1400" dirty="0"/>
              <a:t> </a:t>
            </a:r>
            <a:r>
              <a:rPr lang="en-GB" sz="1400" dirty="0" err="1"/>
              <a:t>practică</a:t>
            </a:r>
            <a:r>
              <a:rPr lang="en-GB" sz="1400" dirty="0"/>
              <a:t> </a:t>
            </a:r>
            <a:r>
              <a:rPr lang="en-GB" sz="1400" dirty="0" err="1"/>
              <a:t>dobândită</a:t>
            </a:r>
            <a:r>
              <a:rPr lang="en-GB" sz="1400" dirty="0"/>
              <a:t> le </a:t>
            </a:r>
            <a:r>
              <a:rPr lang="en-GB" sz="1400" dirty="0" err="1"/>
              <a:t>conferă</a:t>
            </a:r>
            <a:r>
              <a:rPr lang="en-GB" sz="1400" dirty="0"/>
              <a:t> un </a:t>
            </a:r>
            <a:r>
              <a:rPr lang="en-GB" sz="1400" dirty="0" err="1"/>
              <a:t>avantaj</a:t>
            </a:r>
            <a:r>
              <a:rPr lang="en-GB" sz="1400" dirty="0"/>
              <a:t> </a:t>
            </a:r>
            <a:r>
              <a:rPr lang="en-GB" sz="1400" dirty="0" err="1"/>
              <a:t>competitiv</a:t>
            </a:r>
            <a:r>
              <a:rPr lang="en-GB" sz="1400" dirty="0"/>
              <a:t> </a:t>
            </a:r>
            <a:r>
              <a:rPr lang="en-GB" sz="1400" dirty="0" err="1"/>
              <a:t>în</a:t>
            </a:r>
            <a:r>
              <a:rPr lang="en-GB" sz="1400" dirty="0"/>
              <a:t> </a:t>
            </a:r>
            <a:r>
              <a:rPr lang="en-GB" sz="1400" dirty="0" err="1"/>
              <a:t>fața</a:t>
            </a:r>
            <a:r>
              <a:rPr lang="en-GB" sz="1400" dirty="0"/>
              <a:t> </a:t>
            </a:r>
            <a:r>
              <a:rPr lang="en-GB" sz="1400" dirty="0" err="1"/>
              <a:t>angajatorilor</a:t>
            </a:r>
            <a:r>
              <a:rPr lang="en-GB" sz="1400" dirty="0"/>
              <a:t>.</a:t>
            </a:r>
            <a:endParaRPr lang="ro-RO" sz="1400" dirty="0"/>
          </a:p>
          <a:p>
            <a:pPr lvl="0"/>
            <a:r>
              <a:rPr lang="en-GB" sz="1400" b="1" dirty="0" err="1"/>
              <a:t>Sprijin</a:t>
            </a:r>
            <a:r>
              <a:rPr lang="en-GB" sz="1400" b="1" dirty="0"/>
              <a:t> </a:t>
            </a:r>
            <a:r>
              <a:rPr lang="en-GB" sz="1400" b="1" dirty="0" err="1"/>
              <a:t>financiar</a:t>
            </a:r>
            <a:r>
              <a:rPr lang="en-GB" sz="1400" dirty="0"/>
              <a:t>: </a:t>
            </a:r>
            <a:r>
              <a:rPr lang="en-GB" sz="1400" dirty="0" err="1"/>
              <a:t>În</a:t>
            </a:r>
            <a:r>
              <a:rPr lang="en-GB" sz="1400" dirty="0"/>
              <a:t> </a:t>
            </a:r>
            <a:r>
              <a:rPr lang="en-GB" sz="1400" dirty="0" err="1"/>
              <a:t>cadrul</a:t>
            </a:r>
            <a:r>
              <a:rPr lang="en-GB" sz="1400" dirty="0"/>
              <a:t> </a:t>
            </a:r>
            <a:r>
              <a:rPr lang="en-GB" sz="1400" dirty="0" err="1"/>
              <a:t>unor</a:t>
            </a:r>
            <a:r>
              <a:rPr lang="en-GB" sz="1400" dirty="0"/>
              <a:t> </a:t>
            </a:r>
            <a:r>
              <a:rPr lang="en-GB" sz="1400" dirty="0" err="1"/>
              <a:t>proiecte</a:t>
            </a:r>
            <a:r>
              <a:rPr lang="en-GB" sz="1400" dirty="0"/>
              <a:t> PEO, </a:t>
            </a:r>
            <a:r>
              <a:rPr lang="en-GB" sz="1400" dirty="0" err="1"/>
              <a:t>elevii</a:t>
            </a:r>
            <a:r>
              <a:rPr lang="en-GB" sz="1400" dirty="0"/>
              <a:t> pot </a:t>
            </a:r>
            <a:r>
              <a:rPr lang="en-GB" sz="1400" dirty="0" err="1"/>
              <a:t>beneficia</a:t>
            </a:r>
            <a:r>
              <a:rPr lang="en-GB" sz="1400" dirty="0"/>
              <a:t> de burse, </a:t>
            </a:r>
            <a:r>
              <a:rPr lang="en-GB" sz="1400" dirty="0" err="1"/>
              <a:t>subvenții</a:t>
            </a:r>
            <a:r>
              <a:rPr lang="en-GB" sz="1400" dirty="0"/>
              <a:t> </a:t>
            </a:r>
            <a:r>
              <a:rPr lang="en-GB" sz="1400" dirty="0" err="1"/>
              <a:t>pentru</a:t>
            </a:r>
            <a:r>
              <a:rPr lang="en-GB" sz="1400" dirty="0"/>
              <a:t> transport </a:t>
            </a:r>
            <a:r>
              <a:rPr lang="en-GB" sz="1400" dirty="0" err="1"/>
              <a:t>și</a:t>
            </a:r>
            <a:r>
              <a:rPr lang="en-GB" sz="1400" dirty="0"/>
              <a:t> </a:t>
            </a:r>
            <a:r>
              <a:rPr lang="en-GB" sz="1400" dirty="0" err="1"/>
              <a:t>masă</a:t>
            </a:r>
            <a:r>
              <a:rPr lang="en-GB" sz="1400" dirty="0"/>
              <a:t>, </a:t>
            </a:r>
            <a:r>
              <a:rPr lang="en-GB" sz="1400" dirty="0" err="1"/>
              <a:t>facilitând</a:t>
            </a:r>
            <a:r>
              <a:rPr lang="en-GB" sz="1400" dirty="0"/>
              <a:t> </a:t>
            </a:r>
            <a:r>
              <a:rPr lang="en-GB" sz="1400" dirty="0" err="1"/>
              <a:t>astfel</a:t>
            </a:r>
            <a:r>
              <a:rPr lang="en-GB" sz="1400" dirty="0"/>
              <a:t> </a:t>
            </a:r>
            <a:r>
              <a:rPr lang="en-GB" sz="1400" dirty="0" err="1"/>
              <a:t>participarea</a:t>
            </a:r>
            <a:r>
              <a:rPr lang="en-GB" sz="1400" dirty="0"/>
              <a:t> la </a:t>
            </a:r>
            <a:r>
              <a:rPr lang="en-GB" sz="1400" dirty="0" err="1"/>
              <a:t>stagii</a:t>
            </a:r>
            <a:r>
              <a:rPr lang="en-GB" sz="1400" dirty="0"/>
              <a:t> de </a:t>
            </a:r>
            <a:r>
              <a:rPr lang="en-GB" sz="1400" dirty="0" err="1"/>
              <a:t>practică</a:t>
            </a:r>
            <a:r>
              <a:rPr lang="en-GB" sz="1400" dirty="0"/>
              <a:t>. In </a:t>
            </a:r>
            <a:r>
              <a:rPr lang="en-GB" sz="1400" dirty="0" err="1"/>
              <a:t>cazul</a:t>
            </a:r>
            <a:r>
              <a:rPr lang="en-GB" sz="1400" dirty="0"/>
              <a:t> </a:t>
            </a:r>
            <a:r>
              <a:rPr lang="en-GB" sz="1400" dirty="0" err="1"/>
              <a:t>nostru</a:t>
            </a:r>
            <a:r>
              <a:rPr lang="en-GB" sz="1400" dirty="0"/>
              <a:t> </a:t>
            </a:r>
            <a:r>
              <a:rPr lang="en-GB" sz="1400" dirty="0" err="1"/>
              <a:t>elevii</a:t>
            </a:r>
            <a:r>
              <a:rPr lang="en-GB" sz="1400" dirty="0"/>
              <a:t> </a:t>
            </a:r>
            <a:r>
              <a:rPr lang="en-GB" sz="1400" dirty="0" err="1"/>
              <a:t>primesc</a:t>
            </a:r>
            <a:r>
              <a:rPr lang="en-GB" sz="1400" dirty="0"/>
              <a:t> o </a:t>
            </a:r>
            <a:r>
              <a:rPr lang="en-GB" sz="1400" dirty="0" err="1"/>
              <a:t>bursă</a:t>
            </a:r>
            <a:r>
              <a:rPr lang="en-GB" sz="1400" dirty="0"/>
              <a:t> </a:t>
            </a:r>
            <a:r>
              <a:rPr lang="en-GB" sz="1400" dirty="0" err="1"/>
              <a:t>în</a:t>
            </a:r>
            <a:r>
              <a:rPr lang="en-GB" sz="1400" dirty="0"/>
              <a:t> </a:t>
            </a:r>
            <a:r>
              <a:rPr lang="en-GB" sz="1400" dirty="0" err="1"/>
              <a:t>valoare</a:t>
            </a:r>
            <a:r>
              <a:rPr lang="en-GB" sz="1400" dirty="0"/>
              <a:t> de 360 </a:t>
            </a:r>
            <a:r>
              <a:rPr lang="en-GB" sz="1400" dirty="0" err="1"/>
              <a:t>ron</a:t>
            </a:r>
            <a:r>
              <a:rPr lang="en-GB" sz="1400" dirty="0"/>
              <a:t> , o </a:t>
            </a:r>
            <a:r>
              <a:rPr lang="en-GB" sz="1400" dirty="0" err="1"/>
              <a:t>singură</a:t>
            </a:r>
            <a:r>
              <a:rPr lang="en-GB" sz="1400" dirty="0"/>
              <a:t> </a:t>
            </a:r>
            <a:r>
              <a:rPr lang="en-GB" sz="1400" dirty="0" err="1"/>
              <a:t>dată</a:t>
            </a:r>
            <a:r>
              <a:rPr lang="en-GB" sz="1400" dirty="0"/>
              <a:t>. </a:t>
            </a:r>
            <a:endParaRPr lang="ro-RO" sz="1400" dirty="0"/>
          </a:p>
          <a:p>
            <a:pPr lvl="0"/>
            <a:r>
              <a:rPr lang="en-GB" sz="1400" b="1" dirty="0" err="1"/>
              <a:t>Acces</a:t>
            </a:r>
            <a:r>
              <a:rPr lang="en-GB" sz="1400" b="1" dirty="0"/>
              <a:t> la </a:t>
            </a:r>
            <a:r>
              <a:rPr lang="en-GB" sz="1400" b="1" dirty="0" err="1"/>
              <a:t>parteneriate</a:t>
            </a:r>
            <a:r>
              <a:rPr lang="en-GB" sz="1400" b="1" dirty="0"/>
              <a:t> cu </a:t>
            </a:r>
            <a:r>
              <a:rPr lang="en-GB" sz="1400" b="1" dirty="0" err="1"/>
              <a:t>angajatori</a:t>
            </a:r>
            <a:r>
              <a:rPr lang="en-GB" sz="1400" dirty="0">
                <a:latin typeface="+mj-lt"/>
              </a:rPr>
              <a:t>: </a:t>
            </a:r>
            <a:r>
              <a:rPr lang="en-GB" sz="1400" dirty="0" err="1">
                <a:latin typeface="+mj-lt"/>
              </a:rPr>
              <a:t>Colaborarea</a:t>
            </a:r>
            <a:r>
              <a:rPr lang="en-GB" sz="1400" dirty="0">
                <a:latin typeface="+mj-lt"/>
              </a:rPr>
              <a:t> cu diverse </a:t>
            </a:r>
            <a:r>
              <a:rPr lang="en-GB" sz="1400" dirty="0" err="1">
                <a:latin typeface="+mj-lt"/>
              </a:rPr>
              <a:t>firme</a:t>
            </a:r>
            <a:r>
              <a:rPr lang="en-GB" sz="1400" dirty="0">
                <a:latin typeface="+mj-lt"/>
              </a:rPr>
              <a:t> din </a:t>
            </a:r>
            <a:r>
              <a:rPr lang="en-GB" sz="1400" dirty="0" err="1">
                <a:latin typeface="+mj-lt"/>
              </a:rPr>
              <a:t>domeniu</a:t>
            </a:r>
            <a:r>
              <a:rPr lang="en-GB" sz="1400" dirty="0">
                <a:latin typeface="+mj-lt"/>
              </a:rPr>
              <a:t> </a:t>
            </a:r>
            <a:r>
              <a:rPr lang="en-GB" sz="1400" dirty="0" err="1">
                <a:latin typeface="+mj-lt"/>
              </a:rPr>
              <a:t>poate</a:t>
            </a:r>
            <a:r>
              <a:rPr lang="en-GB" sz="1400" dirty="0">
                <a:latin typeface="+mj-lt"/>
              </a:rPr>
              <a:t> </a:t>
            </a:r>
            <a:r>
              <a:rPr lang="en-GB" sz="1400" dirty="0" err="1">
                <a:latin typeface="+mj-lt"/>
              </a:rPr>
              <a:t>duce</a:t>
            </a:r>
            <a:r>
              <a:rPr lang="en-GB" sz="1400" dirty="0">
                <a:latin typeface="+mj-lt"/>
              </a:rPr>
              <a:t> la </a:t>
            </a:r>
            <a:r>
              <a:rPr lang="en-GB" sz="1400" dirty="0" err="1">
                <a:latin typeface="+mj-lt"/>
              </a:rPr>
              <a:t>oportunități</a:t>
            </a:r>
            <a:r>
              <a:rPr lang="en-GB" sz="1400" dirty="0">
                <a:latin typeface="+mj-lt"/>
              </a:rPr>
              <a:t> de </a:t>
            </a:r>
            <a:r>
              <a:rPr lang="en-GB" sz="1400" dirty="0" err="1">
                <a:latin typeface="+mj-lt"/>
              </a:rPr>
              <a:t>angajare</a:t>
            </a:r>
            <a:r>
              <a:rPr lang="en-GB" sz="1400" dirty="0">
                <a:latin typeface="+mj-lt"/>
              </a:rPr>
              <a:t> </a:t>
            </a:r>
            <a:r>
              <a:rPr lang="en-GB" sz="1400" dirty="0" err="1">
                <a:latin typeface="+mj-lt"/>
              </a:rPr>
              <a:t>directă</a:t>
            </a:r>
            <a:r>
              <a:rPr lang="en-GB" sz="1400" dirty="0">
                <a:latin typeface="+mj-lt"/>
              </a:rPr>
              <a:t> </a:t>
            </a:r>
            <a:r>
              <a:rPr lang="en-GB" sz="1400" dirty="0" err="1">
                <a:latin typeface="+mj-lt"/>
              </a:rPr>
              <a:t>după</a:t>
            </a:r>
            <a:r>
              <a:rPr lang="en-GB" sz="1400" dirty="0">
                <a:latin typeface="+mj-lt"/>
              </a:rPr>
              <a:t> </a:t>
            </a:r>
            <a:r>
              <a:rPr lang="en-GB" sz="1400" dirty="0" err="1">
                <a:latin typeface="+mj-lt"/>
              </a:rPr>
              <a:t>finalizarea</a:t>
            </a:r>
            <a:r>
              <a:rPr lang="en-GB" sz="1400" dirty="0">
                <a:latin typeface="+mj-lt"/>
              </a:rPr>
              <a:t> </a:t>
            </a:r>
            <a:r>
              <a:rPr lang="en-GB" sz="1400" dirty="0" err="1">
                <a:latin typeface="+mj-lt"/>
              </a:rPr>
              <a:t>studiilor</a:t>
            </a:r>
            <a:r>
              <a:rPr lang="en-GB" sz="1400" dirty="0">
                <a:latin typeface="+mj-lt"/>
              </a:rPr>
              <a:t>.</a:t>
            </a:r>
            <a:endParaRPr lang="ro-RO" sz="1400" dirty="0">
              <a:latin typeface="+mj-lt"/>
            </a:endParaRPr>
          </a:p>
          <a:p>
            <a:pPr lvl="0"/>
            <a:r>
              <a:rPr lang="en-GB" sz="1400" b="1" dirty="0" err="1">
                <a:latin typeface="+mj-lt"/>
              </a:rPr>
              <a:t>Integrare</a:t>
            </a:r>
            <a:r>
              <a:rPr lang="en-GB" sz="1400" b="1" dirty="0">
                <a:latin typeface="+mj-lt"/>
              </a:rPr>
              <a:t> </a:t>
            </a:r>
            <a:r>
              <a:rPr lang="en-GB" sz="1400" b="1" dirty="0" err="1">
                <a:latin typeface="+mj-lt"/>
              </a:rPr>
              <a:t>în</a:t>
            </a:r>
            <a:r>
              <a:rPr lang="en-GB" sz="1400" b="1" dirty="0">
                <a:latin typeface="+mj-lt"/>
              </a:rPr>
              <a:t> </a:t>
            </a:r>
            <a:r>
              <a:rPr lang="en-GB" sz="1400" b="1" dirty="0" err="1">
                <a:latin typeface="+mj-lt"/>
              </a:rPr>
              <a:t>rețele</a:t>
            </a:r>
            <a:r>
              <a:rPr lang="en-GB" sz="1400" b="1" dirty="0">
                <a:latin typeface="+mj-lt"/>
              </a:rPr>
              <a:t> </a:t>
            </a:r>
            <a:r>
              <a:rPr lang="en-GB" sz="1400" b="1" dirty="0" err="1">
                <a:latin typeface="+mj-lt"/>
              </a:rPr>
              <a:t>profesionale</a:t>
            </a:r>
            <a:r>
              <a:rPr lang="en-GB" sz="1400" dirty="0">
                <a:latin typeface="+mj-lt"/>
              </a:rPr>
              <a:t>: </a:t>
            </a:r>
            <a:r>
              <a:rPr lang="en-GB" sz="1400" dirty="0" err="1">
                <a:latin typeface="+mj-lt"/>
              </a:rPr>
              <a:t>Stagiile</a:t>
            </a:r>
            <a:r>
              <a:rPr lang="en-GB" sz="1400" dirty="0">
                <a:latin typeface="+mj-lt"/>
              </a:rPr>
              <a:t> de </a:t>
            </a:r>
            <a:r>
              <a:rPr lang="en-GB" sz="1400" dirty="0" err="1">
                <a:latin typeface="+mj-lt"/>
              </a:rPr>
              <a:t>practică</a:t>
            </a:r>
            <a:r>
              <a:rPr lang="en-GB" sz="1400" dirty="0">
                <a:latin typeface="+mj-lt"/>
              </a:rPr>
              <a:t> permit </a:t>
            </a:r>
            <a:r>
              <a:rPr lang="en-GB" sz="1400" dirty="0" err="1">
                <a:latin typeface="+mj-lt"/>
              </a:rPr>
              <a:t>elevilor</a:t>
            </a:r>
            <a:r>
              <a:rPr lang="en-GB" sz="1400" dirty="0">
                <a:latin typeface="+mj-lt"/>
              </a:rPr>
              <a:t> </a:t>
            </a:r>
            <a:r>
              <a:rPr lang="en-GB" sz="1400" dirty="0" err="1">
                <a:latin typeface="+mj-lt"/>
              </a:rPr>
              <a:t>să</a:t>
            </a:r>
            <a:r>
              <a:rPr lang="en-GB" sz="1400" dirty="0">
                <a:latin typeface="+mj-lt"/>
              </a:rPr>
              <a:t> </a:t>
            </a:r>
            <a:r>
              <a:rPr lang="en-GB" sz="1400" dirty="0" err="1">
                <a:latin typeface="+mj-lt"/>
              </a:rPr>
              <a:t>își</a:t>
            </a:r>
            <a:r>
              <a:rPr lang="en-GB" sz="1400" dirty="0">
                <a:latin typeface="+mj-lt"/>
              </a:rPr>
              <a:t> </a:t>
            </a:r>
            <a:r>
              <a:rPr lang="en-GB" sz="1400" dirty="0" err="1">
                <a:latin typeface="+mj-lt"/>
              </a:rPr>
              <a:t>construiască</a:t>
            </a:r>
            <a:r>
              <a:rPr lang="en-GB" sz="1400" dirty="0">
                <a:latin typeface="+mj-lt"/>
              </a:rPr>
              <a:t> o </a:t>
            </a:r>
            <a:r>
              <a:rPr lang="en-GB" sz="1400" dirty="0" err="1">
                <a:latin typeface="+mj-lt"/>
              </a:rPr>
              <a:t>rețea</a:t>
            </a:r>
            <a:r>
              <a:rPr lang="en-GB" sz="1400" dirty="0">
                <a:latin typeface="+mj-lt"/>
              </a:rPr>
              <a:t> de </a:t>
            </a:r>
            <a:r>
              <a:rPr lang="en-GB" sz="1400" dirty="0" err="1">
                <a:latin typeface="+mj-lt"/>
              </a:rPr>
              <a:t>contacte</a:t>
            </a:r>
            <a:r>
              <a:rPr lang="en-GB" sz="1400" dirty="0">
                <a:latin typeface="+mj-lt"/>
              </a:rPr>
              <a:t> </a:t>
            </a:r>
            <a:r>
              <a:rPr lang="en-GB" sz="1400" dirty="0" err="1">
                <a:latin typeface="+mj-lt"/>
              </a:rPr>
              <a:t>în</a:t>
            </a:r>
            <a:r>
              <a:rPr lang="en-GB" sz="1400" dirty="0">
                <a:latin typeface="+mj-lt"/>
              </a:rPr>
              <a:t> </a:t>
            </a:r>
            <a:r>
              <a:rPr lang="en-GB" sz="1400" dirty="0" err="1">
                <a:latin typeface="+mj-lt"/>
              </a:rPr>
              <a:t>domeniul</a:t>
            </a:r>
            <a:r>
              <a:rPr lang="en-GB" sz="1400" dirty="0">
                <a:latin typeface="+mj-lt"/>
              </a:rPr>
              <a:t> ales. </a:t>
            </a:r>
            <a:r>
              <a:rPr lang="vi-VN" sz="1400" dirty="0">
                <a:latin typeface="+mj-lt"/>
              </a:rPr>
              <a:t>posibilitatea reala de a se angaja la partenerul de practica la care si-au efectuat stagiul de practica (capacitatea si intentia declarata de a angaja viitori absolventi ai Liceului Tehnologic „Sava Brancovici” Ineu fiind un criteriu de selectie aplicabil partenerilor de practica care vor fi implicati in proiect)</a:t>
            </a:r>
            <a:r>
              <a:rPr lang="en-GB" sz="1400" dirty="0">
                <a:latin typeface="+mj-lt"/>
              </a:rPr>
              <a:t>​ </a:t>
            </a:r>
            <a:endParaRPr lang="ro-RO" sz="1400" dirty="0">
              <a:latin typeface="+mj-lt"/>
            </a:endParaRPr>
          </a:p>
          <a:p>
            <a:endParaRPr lang="ro-RO" sz="1400" dirty="0"/>
          </a:p>
        </p:txBody>
      </p:sp>
      <p:sp>
        <p:nvSpPr>
          <p:cNvPr id="2" name="Titlu 1"/>
          <p:cNvSpPr>
            <a:spLocks noGrp="1"/>
          </p:cNvSpPr>
          <p:nvPr>
            <p:ph type="title"/>
          </p:nvPr>
        </p:nvSpPr>
        <p:spPr/>
        <p:txBody>
          <a:bodyPr>
            <a:normAutofit/>
          </a:bodyPr>
          <a:lstStyle/>
          <a:p>
            <a:r>
              <a:rPr lang="vi-VN" sz="2400" dirty="0"/>
              <a:t>Beneficiile pe care grupul tinta le primeste exclusiv ca urmare a participarii sale in proiect</a:t>
            </a:r>
            <a:r>
              <a:rPr lang="en-GB" sz="2400" dirty="0"/>
              <a:t> </a:t>
            </a:r>
            <a:r>
              <a:rPr lang="en-GB" sz="2400" dirty="0" err="1"/>
              <a:t>sunt</a:t>
            </a:r>
            <a:r>
              <a:rPr lang="en-GB" sz="2400" dirty="0"/>
              <a:t>:</a:t>
            </a:r>
            <a:endParaRPr lang="ro-RO" sz="2400" dirty="0"/>
          </a:p>
        </p:txBody>
      </p:sp>
    </p:spTree>
    <p:extLst>
      <p:ext uri="{BB962C8B-B14F-4D97-AF65-F5344CB8AC3E}">
        <p14:creationId xmlns:p14="http://schemas.microsoft.com/office/powerpoint/2010/main" val="3902611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a:bodyPr>
          <a:lstStyle/>
          <a:p>
            <a:pPr marL="0" indent="0">
              <a:buNone/>
            </a:pPr>
            <a:r>
              <a:rPr lang="vi-VN" dirty="0"/>
              <a:t> </a:t>
            </a:r>
            <a:endParaRPr lang="en-GB" sz="1500" dirty="0"/>
          </a:p>
          <a:p>
            <a:pPr>
              <a:buFontTx/>
              <a:buChar char="-"/>
            </a:pPr>
            <a:r>
              <a:rPr lang="vi-VN" sz="1500" dirty="0">
                <a:latin typeface="Calibri" pitchFamily="34" charset="0"/>
                <a:cs typeface="Calibri" pitchFamily="34" charset="0"/>
              </a:rPr>
              <a:t>acces la pregatire practica in conditii materiale imbunatatite datorita achizitiilor din cadrul SA1.2, prin asigurarea de echipamentelor de lucru si protectie si dotari (echipamente) pentru toti elevii din grupul tinta, materii prime pentru elevii de la calificarile Ospătar, (chelner) vânzător în unități de alimentație, Lucrator hotelier, Lăcătuş mecanic prestări servicii, Mecanic auto si Zidar-pietrar-tencuitor, toate acestea nefiind accesibile fara implementarea proiectului; </a:t>
            </a:r>
            <a:endParaRPr lang="en-GB" sz="1500" dirty="0">
              <a:latin typeface="Calibri" pitchFamily="34" charset="0"/>
              <a:cs typeface="Calibri" pitchFamily="34" charset="0"/>
            </a:endParaRPr>
          </a:p>
          <a:p>
            <a:pPr>
              <a:buFontTx/>
              <a:buChar char="-"/>
            </a:pPr>
            <a:endParaRPr lang="en-GB" sz="1500" dirty="0">
              <a:latin typeface="Calibri" pitchFamily="34" charset="0"/>
              <a:cs typeface="Calibri" pitchFamily="34" charset="0"/>
            </a:endParaRPr>
          </a:p>
          <a:p>
            <a:pPr>
              <a:buFontTx/>
              <a:buChar char="-"/>
            </a:pPr>
            <a:r>
              <a:rPr lang="vi-VN" sz="1500" dirty="0">
                <a:latin typeface="Calibri" pitchFamily="34" charset="0"/>
                <a:cs typeface="Calibri" pitchFamily="34" charset="0"/>
              </a:rPr>
              <a:t>acces la o serie de actiuni si evenimente 16/138 1. 2. 3. organizate exclusiv in cadrul proiectului, si care contribuie la cresterea gradului de motivare a elevilor din grupul tinta, incluzand actiuni care creeaza relatii de incredere intre elevi si partenerii de practica; </a:t>
            </a:r>
            <a:endParaRPr lang="en-GB" sz="1500" dirty="0">
              <a:latin typeface="Calibri" pitchFamily="34" charset="0"/>
              <a:cs typeface="Calibri" pitchFamily="34" charset="0"/>
            </a:endParaRPr>
          </a:p>
          <a:p>
            <a:pPr>
              <a:buFontTx/>
              <a:buChar char="-"/>
            </a:pPr>
            <a:endParaRPr lang="en-GB" sz="1500" dirty="0">
              <a:latin typeface="Calibri" pitchFamily="34" charset="0"/>
              <a:cs typeface="Calibri" pitchFamily="34" charset="0"/>
            </a:endParaRPr>
          </a:p>
          <a:p>
            <a:pPr marL="0" indent="0">
              <a:buNone/>
            </a:pPr>
            <a:r>
              <a:rPr lang="en-GB" sz="1500" dirty="0">
                <a:latin typeface="Calibri" pitchFamily="34" charset="0"/>
                <a:cs typeface="Calibri" pitchFamily="34" charset="0"/>
              </a:rPr>
              <a:t>      -</a:t>
            </a:r>
            <a:r>
              <a:rPr lang="vi-VN" sz="1500" dirty="0">
                <a:latin typeface="Calibri" pitchFamily="34" charset="0"/>
                <a:cs typeface="Calibri" pitchFamily="34" charset="0"/>
              </a:rPr>
              <a:t> asigurarea mesei sub forma de bufet suedez in zilele in care elevii din grupul tinta participa la evenimentele organizate in cadrul SA2.2. 10) in vederea motivarii si mentinerii grupului tinta, </a:t>
            </a:r>
            <a:endParaRPr lang="en-GB" sz="1500" dirty="0">
              <a:latin typeface="Calibri" pitchFamily="34" charset="0"/>
              <a:cs typeface="Calibri" pitchFamily="34" charset="0"/>
            </a:endParaRPr>
          </a:p>
        </p:txBody>
      </p:sp>
    </p:spTree>
    <p:extLst>
      <p:ext uri="{BB962C8B-B14F-4D97-AF65-F5344CB8AC3E}">
        <p14:creationId xmlns:p14="http://schemas.microsoft.com/office/powerpoint/2010/main" val="529047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fontScale="85000" lnSpcReduction="20000"/>
          </a:bodyPr>
          <a:lstStyle/>
          <a:p>
            <a:r>
              <a:rPr lang="vi-VN" dirty="0"/>
              <a:t>GT al proiectului cuprinde 292 elevi din invatamantul profesional si tehnic, elevi, în clasele, X, XI si XII cursuri de zi si XI, XII si XIII seral , la calificările de nivelul </a:t>
            </a:r>
            <a:r>
              <a:rPr lang="en-GB" dirty="0"/>
              <a:t>3 </a:t>
            </a:r>
            <a:r>
              <a:rPr lang="en-GB" dirty="0" err="1"/>
              <a:t>si</a:t>
            </a:r>
            <a:r>
              <a:rPr lang="en-GB" dirty="0"/>
              <a:t> 4</a:t>
            </a:r>
          </a:p>
          <a:p>
            <a:endParaRPr lang="en-GB" dirty="0"/>
          </a:p>
          <a:p>
            <a:r>
              <a:rPr lang="vi-VN" dirty="0"/>
              <a:t> Tehnician electrician electronist auto, </a:t>
            </a:r>
            <a:endParaRPr lang="en-GB" dirty="0"/>
          </a:p>
          <a:p>
            <a:r>
              <a:rPr lang="en-GB" dirty="0"/>
              <a:t> </a:t>
            </a:r>
            <a:r>
              <a:rPr lang="vi-VN" dirty="0"/>
              <a:t>Tehn. în turism, </a:t>
            </a:r>
            <a:endParaRPr lang="en-GB" dirty="0"/>
          </a:p>
          <a:p>
            <a:r>
              <a:rPr lang="en-GB" dirty="0"/>
              <a:t>  </a:t>
            </a:r>
            <a:r>
              <a:rPr lang="vi-VN" dirty="0"/>
              <a:t>Instructor sportiv fotbal/tenis </a:t>
            </a:r>
            <a:endParaRPr lang="en-GB" dirty="0"/>
          </a:p>
          <a:p>
            <a:r>
              <a:rPr lang="en-GB" dirty="0"/>
              <a:t> </a:t>
            </a:r>
            <a:r>
              <a:rPr lang="vi-VN" dirty="0"/>
              <a:t>Ospătar, (chelner) vânzător în unități de alimentație, </a:t>
            </a:r>
            <a:endParaRPr lang="en-GB" dirty="0"/>
          </a:p>
          <a:p>
            <a:r>
              <a:rPr lang="en-GB" dirty="0"/>
              <a:t> </a:t>
            </a:r>
            <a:r>
              <a:rPr lang="vi-VN" dirty="0"/>
              <a:t>Lucrator hotelier, </a:t>
            </a:r>
            <a:endParaRPr lang="en-GB" dirty="0"/>
          </a:p>
          <a:p>
            <a:r>
              <a:rPr lang="en-GB" dirty="0"/>
              <a:t> </a:t>
            </a:r>
            <a:r>
              <a:rPr lang="vi-VN" dirty="0"/>
              <a:t>Lăcătuş mecanic prestări servicii, </a:t>
            </a:r>
            <a:endParaRPr lang="en-GB" dirty="0"/>
          </a:p>
          <a:p>
            <a:r>
              <a:rPr lang="en-GB" dirty="0"/>
              <a:t> </a:t>
            </a:r>
            <a:r>
              <a:rPr lang="vi-VN" dirty="0"/>
              <a:t>Mecanic auto, si din inv. special, clasele a X-a si a XII-a </a:t>
            </a:r>
            <a:endParaRPr lang="en-GB" dirty="0"/>
          </a:p>
          <a:p>
            <a:r>
              <a:rPr lang="en-GB" dirty="0"/>
              <a:t> </a:t>
            </a:r>
            <a:r>
              <a:rPr lang="vi-VN" dirty="0"/>
              <a:t>Zidar-pietrar-tencuitor. </a:t>
            </a:r>
            <a:endParaRPr lang="ro-RO" dirty="0"/>
          </a:p>
        </p:txBody>
      </p:sp>
      <p:sp>
        <p:nvSpPr>
          <p:cNvPr id="2" name="Titlu 1"/>
          <p:cNvSpPr>
            <a:spLocks noGrp="1"/>
          </p:cNvSpPr>
          <p:nvPr>
            <p:ph type="title"/>
          </p:nvPr>
        </p:nvSpPr>
        <p:spPr/>
        <p:txBody>
          <a:bodyPr/>
          <a:lstStyle/>
          <a:p>
            <a:r>
              <a:rPr lang="en-GB" dirty="0" err="1"/>
              <a:t>Grupul</a:t>
            </a:r>
            <a:r>
              <a:rPr lang="en-GB" dirty="0"/>
              <a:t> </a:t>
            </a:r>
            <a:r>
              <a:rPr lang="en-GB" dirty="0" err="1"/>
              <a:t>tinta</a:t>
            </a:r>
            <a:r>
              <a:rPr lang="en-GB" dirty="0"/>
              <a:t> </a:t>
            </a:r>
            <a:endParaRPr lang="ro-RO" dirty="0"/>
          </a:p>
        </p:txBody>
      </p:sp>
    </p:spTree>
    <p:extLst>
      <p:ext uri="{BB962C8B-B14F-4D97-AF65-F5344CB8AC3E}">
        <p14:creationId xmlns:p14="http://schemas.microsoft.com/office/powerpoint/2010/main" val="246931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en-GB" dirty="0" err="1"/>
              <a:t>Bugetul</a:t>
            </a:r>
            <a:r>
              <a:rPr lang="en-GB" dirty="0"/>
              <a:t> </a:t>
            </a:r>
            <a:r>
              <a:rPr lang="en-GB" dirty="0" err="1"/>
              <a:t>proiectului</a:t>
            </a:r>
            <a:endParaRPr lang="ro-R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3140968"/>
            <a:ext cx="884978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51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ubstituent conținut 3"/>
          <p:cNvGraphicFramePr>
            <a:graphicFrameLocks noGrp="1"/>
          </p:cNvGraphicFramePr>
          <p:nvPr>
            <p:ph idx="1"/>
            <p:extLst>
              <p:ext uri="{D42A27DB-BD31-4B8C-83A1-F6EECF244321}">
                <p14:modId xmlns:p14="http://schemas.microsoft.com/office/powerpoint/2010/main" val="3841862897"/>
              </p:ext>
            </p:extLst>
          </p:nvPr>
        </p:nvGraphicFramePr>
        <p:xfrm>
          <a:off x="611560" y="1523294"/>
          <a:ext cx="7746998" cy="5334706"/>
        </p:xfrm>
        <a:graphic>
          <a:graphicData uri="http://schemas.openxmlformats.org/drawingml/2006/table">
            <a:tbl>
              <a:tblPr firstRow="1" bandRow="1">
                <a:tableStyleId>{5C22544A-7EE6-4342-B048-85BDC9FD1C3A}</a:tableStyleId>
              </a:tblPr>
              <a:tblGrid>
                <a:gridCol w="1936750">
                  <a:extLst>
                    <a:ext uri="{9D8B030D-6E8A-4147-A177-3AD203B41FA5}">
                      <a16:colId xmlns:a16="http://schemas.microsoft.com/office/drawing/2014/main" val="20000"/>
                    </a:ext>
                  </a:extLst>
                </a:gridCol>
                <a:gridCol w="3304902">
                  <a:extLst>
                    <a:ext uri="{9D8B030D-6E8A-4147-A177-3AD203B41FA5}">
                      <a16:colId xmlns:a16="http://schemas.microsoft.com/office/drawing/2014/main" val="20001"/>
                    </a:ext>
                  </a:extLst>
                </a:gridCol>
                <a:gridCol w="1296144">
                  <a:extLst>
                    <a:ext uri="{9D8B030D-6E8A-4147-A177-3AD203B41FA5}">
                      <a16:colId xmlns:a16="http://schemas.microsoft.com/office/drawing/2014/main" val="20002"/>
                    </a:ext>
                  </a:extLst>
                </a:gridCol>
                <a:gridCol w="1209202">
                  <a:extLst>
                    <a:ext uri="{9D8B030D-6E8A-4147-A177-3AD203B41FA5}">
                      <a16:colId xmlns:a16="http://schemas.microsoft.com/office/drawing/2014/main" val="20003"/>
                    </a:ext>
                  </a:extLst>
                </a:gridCol>
              </a:tblGrid>
              <a:tr h="756672">
                <a:tc>
                  <a:txBody>
                    <a:bodyPr/>
                    <a:lstStyle/>
                    <a:p>
                      <a:r>
                        <a:rPr lang="ro-RO" dirty="0"/>
                        <a:t>Titlul achiziției</a:t>
                      </a:r>
                    </a:p>
                  </a:txBody>
                  <a:tcPr marL="86077" marR="8607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dirty="0"/>
                        <a:t>Descrierea achiziției T</a:t>
                      </a:r>
                    </a:p>
                    <a:p>
                      <a:endParaRPr lang="ro-RO" dirty="0"/>
                    </a:p>
                  </a:txBody>
                  <a:tcPr marL="86077" marR="86077"/>
                </a:tc>
                <a:tc>
                  <a:txBody>
                    <a:bodyPr/>
                    <a:lstStyle/>
                    <a:p>
                      <a:r>
                        <a:rPr lang="ro-RO" dirty="0"/>
                        <a:t>Perioada </a:t>
                      </a:r>
                    </a:p>
                  </a:txBody>
                  <a:tcPr marL="86077" marR="86077"/>
                </a:tc>
                <a:tc>
                  <a:txBody>
                    <a:bodyPr/>
                    <a:lstStyle/>
                    <a:p>
                      <a:r>
                        <a:rPr lang="vi-VN" dirty="0"/>
                        <a:t>Valoare totală estimată</a:t>
                      </a:r>
                      <a:r>
                        <a:rPr lang="en-GB" dirty="0"/>
                        <a:t> (lei)</a:t>
                      </a:r>
                      <a:endParaRPr lang="ro-RO" dirty="0"/>
                    </a:p>
                  </a:txBody>
                  <a:tcPr marL="86077" marR="86077"/>
                </a:tc>
                <a:extLst>
                  <a:ext uri="{0D108BD9-81ED-4DB2-BD59-A6C34878D82A}">
                    <a16:rowId xmlns:a16="http://schemas.microsoft.com/office/drawing/2014/main" val="10000"/>
                  </a:ext>
                </a:extLst>
              </a:tr>
              <a:tr h="1878189">
                <a:tc>
                  <a:txBody>
                    <a:bodyPr/>
                    <a:lstStyle/>
                    <a:p>
                      <a:r>
                        <a:rPr lang="it-IT" dirty="0"/>
                        <a:t>Echipamente, materiale si dotari pentru activitati de practica in diverse domenii si profesii</a:t>
                      </a:r>
                      <a:endParaRPr lang="ro-RO" dirty="0"/>
                    </a:p>
                  </a:txBody>
                  <a:tcPr marL="86077" marR="86077"/>
                </a:tc>
                <a:tc>
                  <a:txBody>
                    <a:bodyPr/>
                    <a:lstStyle/>
                    <a:p>
                      <a:r>
                        <a:rPr lang="it-IT" dirty="0"/>
                        <a:t>Echipamente, materiale si dotari pentru activitati de practica in diverse domenii si profesii</a:t>
                      </a:r>
                      <a:endParaRPr lang="ro-RO" dirty="0"/>
                    </a:p>
                  </a:txBody>
                  <a:tcPr marL="86077" marR="86077"/>
                </a:tc>
                <a:tc>
                  <a:txBody>
                    <a:bodyPr/>
                    <a:lstStyle/>
                    <a:p>
                      <a:r>
                        <a:rPr lang="ro-RO" dirty="0"/>
                        <a:t>21.04.2025 - 30.11.2027</a:t>
                      </a:r>
                    </a:p>
                  </a:txBody>
                  <a:tcPr marL="86077" marR="86077"/>
                </a:tc>
                <a:tc>
                  <a:txBody>
                    <a:bodyPr/>
                    <a:lstStyle/>
                    <a:p>
                      <a:r>
                        <a:rPr lang="ro-RO" dirty="0"/>
                        <a:t>692.129,08</a:t>
                      </a:r>
                    </a:p>
                  </a:txBody>
                  <a:tcPr marL="86077" marR="86077"/>
                </a:tc>
                <a:extLst>
                  <a:ext uri="{0D108BD9-81ED-4DB2-BD59-A6C34878D82A}">
                    <a16:rowId xmlns:a16="http://schemas.microsoft.com/office/drawing/2014/main" val="10001"/>
                  </a:ext>
                </a:extLst>
              </a:tr>
              <a:tr h="2134306">
                <a:tc>
                  <a:txBody>
                    <a:bodyPr/>
                    <a:lstStyle/>
                    <a:p>
                      <a:r>
                        <a:rPr lang="ro-RO" dirty="0"/>
                        <a:t>Servicii de </a:t>
                      </a:r>
                      <a:r>
                        <a:rPr lang="ro-RO" dirty="0" err="1"/>
                        <a:t>catering</a:t>
                      </a:r>
                      <a:r>
                        <a:rPr lang="ro-RO" dirty="0"/>
                        <a:t> </a:t>
                      </a:r>
                    </a:p>
                  </a:txBody>
                  <a:tcPr marL="86077" marR="86077"/>
                </a:tc>
                <a:tc>
                  <a:txBody>
                    <a:bodyPr/>
                    <a:lstStyle/>
                    <a:p>
                      <a:r>
                        <a:rPr lang="vi-VN" dirty="0"/>
                        <a:t>Serviciile de catering sunt destinate celor 3 evenimente de consolidare a parteneriatului. Furnizarea serviciului de masă tip suedeză va acoperi 50 de participanți /eveniment. </a:t>
                      </a:r>
                      <a:endParaRPr lang="ro-RO" dirty="0"/>
                    </a:p>
                  </a:txBody>
                  <a:tcPr marL="86077" marR="86077"/>
                </a:tc>
                <a:tc>
                  <a:txBody>
                    <a:bodyPr/>
                    <a:lstStyle/>
                    <a:p>
                      <a:r>
                        <a:rPr lang="ro-RO" dirty="0"/>
                        <a:t>21.04.2025 - 30.11.2027</a:t>
                      </a:r>
                    </a:p>
                  </a:txBody>
                  <a:tcPr marL="86077" marR="86077"/>
                </a:tc>
                <a:tc>
                  <a:txBody>
                    <a:bodyPr/>
                    <a:lstStyle/>
                    <a:p>
                      <a:r>
                        <a:rPr lang="ro-RO" dirty="0"/>
                        <a:t>12.262,50</a:t>
                      </a:r>
                    </a:p>
                  </a:txBody>
                  <a:tcPr marL="86077" marR="86077"/>
                </a:tc>
                <a:extLst>
                  <a:ext uri="{0D108BD9-81ED-4DB2-BD59-A6C34878D82A}">
                    <a16:rowId xmlns:a16="http://schemas.microsoft.com/office/drawing/2014/main" val="10002"/>
                  </a:ext>
                </a:extLst>
              </a:tr>
            </a:tbl>
          </a:graphicData>
        </a:graphic>
      </p:graphicFrame>
      <p:sp>
        <p:nvSpPr>
          <p:cNvPr id="2" name="Titlu 1"/>
          <p:cNvSpPr>
            <a:spLocks noGrp="1"/>
          </p:cNvSpPr>
          <p:nvPr>
            <p:ph type="title"/>
          </p:nvPr>
        </p:nvSpPr>
        <p:spPr/>
        <p:txBody>
          <a:bodyPr/>
          <a:lstStyle/>
          <a:p>
            <a:r>
              <a:rPr lang="en-GB" b="1" dirty="0"/>
              <a:t>Plan de </a:t>
            </a:r>
            <a:r>
              <a:rPr lang="en-GB" b="1" dirty="0" err="1"/>
              <a:t>achizitii</a:t>
            </a:r>
            <a:endParaRPr lang="ro-RO" b="1" dirty="0"/>
          </a:p>
        </p:txBody>
      </p:sp>
    </p:spTree>
    <p:extLst>
      <p:ext uri="{BB962C8B-B14F-4D97-AF65-F5344CB8AC3E}">
        <p14:creationId xmlns:p14="http://schemas.microsoft.com/office/powerpoint/2010/main" val="2904609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fontScale="47500" lnSpcReduction="20000"/>
          </a:bodyPr>
          <a:lstStyle/>
          <a:p>
            <a:pPr marL="0" indent="0">
              <a:buNone/>
            </a:pPr>
            <a:r>
              <a:rPr lang="en-GB" dirty="0"/>
              <a:t>	A. Se </a:t>
            </a:r>
            <a:r>
              <a:rPr lang="en-GB" dirty="0" err="1"/>
              <a:t>vor</a:t>
            </a:r>
            <a:r>
              <a:rPr lang="en-GB" dirty="0"/>
              <a:t> </a:t>
            </a:r>
            <a:r>
              <a:rPr lang="en-GB" dirty="0" err="1"/>
              <a:t>achizitiona</a:t>
            </a:r>
            <a:r>
              <a:rPr lang="en-GB" dirty="0"/>
              <a:t> </a:t>
            </a:r>
            <a:r>
              <a:rPr lang="ro-RO" dirty="0" err="1"/>
              <a:t>urmatoarele</a:t>
            </a:r>
            <a:r>
              <a:rPr lang="ro-RO" dirty="0"/>
              <a:t> echipamente: </a:t>
            </a:r>
            <a:r>
              <a:rPr lang="ro-RO" dirty="0" err="1"/>
              <a:t>masina</a:t>
            </a:r>
            <a:r>
              <a:rPr lang="ro-RO" dirty="0"/>
              <a:t> de </a:t>
            </a:r>
            <a:r>
              <a:rPr lang="ro-RO" dirty="0" err="1"/>
              <a:t>gatit</a:t>
            </a:r>
            <a:r>
              <a:rPr lang="ro-RO" dirty="0"/>
              <a:t> electrica, marmita, congelator, frigider, </a:t>
            </a:r>
            <a:r>
              <a:rPr lang="ro-RO" dirty="0" err="1"/>
              <a:t>masina</a:t>
            </a:r>
            <a:r>
              <a:rPr lang="ro-RO" dirty="0"/>
              <a:t> de tocat carne, </a:t>
            </a:r>
            <a:r>
              <a:rPr lang="ro-RO" dirty="0" err="1"/>
              <a:t>blender</a:t>
            </a:r>
            <a:r>
              <a:rPr lang="ro-RO" dirty="0"/>
              <a:t>, mixer, </a:t>
            </a:r>
            <a:r>
              <a:rPr lang="ro-RO" dirty="0" err="1"/>
              <a:t>masina</a:t>
            </a:r>
            <a:r>
              <a:rPr lang="ro-RO" dirty="0"/>
              <a:t> de feliat, cantar electronic, oala sub presiune, masa de lucru centrala cu </a:t>
            </a:r>
            <a:r>
              <a:rPr lang="ro-RO" dirty="0" err="1"/>
              <a:t>polita</a:t>
            </a:r>
            <a:r>
              <a:rPr lang="ro-RO" dirty="0"/>
              <a:t>, dulap, masa de lucru. </a:t>
            </a:r>
            <a:endParaRPr lang="en-GB" dirty="0"/>
          </a:p>
          <a:p>
            <a:pPr marL="0" indent="0">
              <a:buNone/>
            </a:pPr>
            <a:r>
              <a:rPr lang="en-GB" dirty="0"/>
              <a:t>	</a:t>
            </a:r>
            <a:r>
              <a:rPr lang="ro-RO" dirty="0"/>
              <a:t>B) Pentru </a:t>
            </a:r>
            <a:r>
              <a:rPr lang="ro-RO" dirty="0" err="1"/>
              <a:t>imbunatatirea</a:t>
            </a:r>
            <a:r>
              <a:rPr lang="ro-RO" dirty="0"/>
              <a:t> </a:t>
            </a:r>
            <a:r>
              <a:rPr lang="ro-RO" dirty="0" err="1"/>
              <a:t>pregatirii</a:t>
            </a:r>
            <a:r>
              <a:rPr lang="ro-RO" dirty="0"/>
              <a:t> practice a elevilor de la calificarea profesionale </a:t>
            </a:r>
            <a:r>
              <a:rPr lang="ro-RO" b="1" dirty="0"/>
              <a:t>Tehnician in turism</a:t>
            </a:r>
            <a:r>
              <a:rPr lang="ro-RO" dirty="0"/>
              <a:t>, Solicitantul va </a:t>
            </a:r>
            <a:r>
              <a:rPr lang="ro-RO" dirty="0" err="1"/>
              <a:t>achizitiona</a:t>
            </a:r>
            <a:r>
              <a:rPr lang="ro-RO" dirty="0"/>
              <a:t> </a:t>
            </a:r>
            <a:r>
              <a:rPr lang="ro-RO" dirty="0" err="1"/>
              <a:t>urmatoarele</a:t>
            </a:r>
            <a:r>
              <a:rPr lang="ro-RO" dirty="0"/>
              <a:t> echipamente: cuier, oglinda de perete, mobilier de </a:t>
            </a:r>
            <a:r>
              <a:rPr lang="ro-RO" dirty="0" err="1"/>
              <a:t>receptie</a:t>
            </a:r>
            <a:r>
              <a:rPr lang="ro-RO" dirty="0"/>
              <a:t>, suport pantofi, pat individual, saltea, noptiere, dulap </a:t>
            </a:r>
            <a:r>
              <a:rPr lang="ro-RO" dirty="0" err="1"/>
              <a:t>prevazut</a:t>
            </a:r>
            <a:r>
              <a:rPr lang="ro-RO" dirty="0"/>
              <a:t> cu doua module, masa cu doua scaune, fotolii, </a:t>
            </a:r>
            <a:r>
              <a:rPr lang="ro-RO" dirty="0" err="1"/>
              <a:t>masuta</a:t>
            </a:r>
            <a:r>
              <a:rPr lang="ro-RO" dirty="0"/>
              <a:t>, veioza, </a:t>
            </a:r>
            <a:r>
              <a:rPr lang="ro-RO" dirty="0" err="1"/>
              <a:t>carucior</a:t>
            </a:r>
            <a:r>
              <a:rPr lang="ro-RO" dirty="0"/>
              <a:t> pentru </a:t>
            </a:r>
            <a:r>
              <a:rPr lang="ro-RO" dirty="0" err="1"/>
              <a:t>curatenie</a:t>
            </a:r>
            <a:r>
              <a:rPr lang="ro-RO" dirty="0"/>
              <a:t>. </a:t>
            </a:r>
            <a:endParaRPr lang="en-GB" dirty="0"/>
          </a:p>
          <a:p>
            <a:pPr marL="0" indent="0">
              <a:buNone/>
            </a:pPr>
            <a:r>
              <a:rPr lang="en-GB" dirty="0"/>
              <a:t>	</a:t>
            </a:r>
            <a:r>
              <a:rPr lang="ro-RO" dirty="0"/>
              <a:t>C) Pentru </a:t>
            </a:r>
            <a:r>
              <a:rPr lang="ro-RO" dirty="0" err="1"/>
              <a:t>imbunatatirea</a:t>
            </a:r>
            <a:r>
              <a:rPr lang="ro-RO" dirty="0"/>
              <a:t> </a:t>
            </a:r>
            <a:r>
              <a:rPr lang="ro-RO" dirty="0" err="1"/>
              <a:t>pregatirii</a:t>
            </a:r>
            <a:r>
              <a:rPr lang="ro-RO" dirty="0"/>
              <a:t> practice a elevilor de </a:t>
            </a:r>
            <a:r>
              <a:rPr lang="ro-RO" dirty="0" err="1"/>
              <a:t>calificarile</a:t>
            </a:r>
            <a:r>
              <a:rPr lang="ro-RO" dirty="0"/>
              <a:t> </a:t>
            </a:r>
            <a:r>
              <a:rPr lang="ro-RO" b="1" dirty="0" err="1"/>
              <a:t>Lacatus</a:t>
            </a:r>
            <a:r>
              <a:rPr lang="ro-RO" b="1" dirty="0"/>
              <a:t> mecanic </a:t>
            </a:r>
            <a:r>
              <a:rPr lang="ro-RO" b="1" dirty="0" err="1"/>
              <a:t>prestari</a:t>
            </a:r>
            <a:r>
              <a:rPr lang="ro-RO" b="1" dirty="0"/>
              <a:t> servicii, Mecanic auto</a:t>
            </a:r>
            <a:r>
              <a:rPr lang="ro-RO" dirty="0"/>
              <a:t>, Solicitantul va </a:t>
            </a:r>
            <a:r>
              <a:rPr lang="ro-RO" dirty="0" err="1"/>
              <a:t>achizitiona</a:t>
            </a:r>
            <a:r>
              <a:rPr lang="ro-RO" dirty="0"/>
              <a:t> </a:t>
            </a:r>
            <a:r>
              <a:rPr lang="ro-RO" dirty="0" err="1"/>
              <a:t>urmatoarele</a:t>
            </a:r>
            <a:r>
              <a:rPr lang="ro-RO" dirty="0"/>
              <a:t> echipamente: (banc de lucru, set </a:t>
            </a:r>
            <a:r>
              <a:rPr lang="ro-RO" dirty="0" err="1"/>
              <a:t>planse</a:t>
            </a:r>
            <a:r>
              <a:rPr lang="ro-RO" dirty="0"/>
              <a:t>, trusa de scule a </a:t>
            </a:r>
            <a:r>
              <a:rPr lang="ro-RO" dirty="0" err="1"/>
              <a:t>lacatusului</a:t>
            </a:r>
            <a:r>
              <a:rPr lang="ro-RO" dirty="0"/>
              <a:t>, set instrumente de </a:t>
            </a:r>
            <a:r>
              <a:rPr lang="ro-RO" dirty="0" err="1"/>
              <a:t>masura</a:t>
            </a:r>
            <a:r>
              <a:rPr lang="ro-RO" dirty="0"/>
              <a:t>, foarfeca ghilotina, kit pentru instruire practica, invertor sudura, tabla interactiva, laptop, simulator auto. </a:t>
            </a:r>
            <a:endParaRPr lang="en-GB" dirty="0"/>
          </a:p>
          <a:p>
            <a:pPr marL="0" indent="0">
              <a:buNone/>
            </a:pPr>
            <a:r>
              <a:rPr lang="en-GB" dirty="0"/>
              <a:t>	</a:t>
            </a:r>
            <a:r>
              <a:rPr lang="ro-RO" dirty="0"/>
              <a:t>D) Pentru </a:t>
            </a:r>
            <a:r>
              <a:rPr lang="ro-RO" dirty="0" err="1"/>
              <a:t>imbunatatirea</a:t>
            </a:r>
            <a:r>
              <a:rPr lang="ro-RO" dirty="0"/>
              <a:t> </a:t>
            </a:r>
            <a:r>
              <a:rPr lang="ro-RO" dirty="0" err="1"/>
              <a:t>pregatirii</a:t>
            </a:r>
            <a:r>
              <a:rPr lang="ro-RO" dirty="0"/>
              <a:t> practice a elevilor de calificarea </a:t>
            </a:r>
            <a:r>
              <a:rPr lang="ro-RO" b="1" dirty="0" err="1"/>
              <a:t>Zidar-pietrar-tencuitor</a:t>
            </a:r>
            <a:r>
              <a:rPr lang="ro-RO" b="1" dirty="0"/>
              <a:t>, </a:t>
            </a:r>
            <a:r>
              <a:rPr lang="ro-RO" dirty="0"/>
              <a:t>Solicitantul va </a:t>
            </a:r>
            <a:r>
              <a:rPr lang="ro-RO" dirty="0" err="1"/>
              <a:t>achizitiona</a:t>
            </a:r>
            <a:r>
              <a:rPr lang="ro-RO" dirty="0"/>
              <a:t> </a:t>
            </a:r>
            <a:r>
              <a:rPr lang="ro-RO" dirty="0" err="1"/>
              <a:t>urmatoarele</a:t>
            </a:r>
            <a:r>
              <a:rPr lang="ro-RO" dirty="0"/>
              <a:t> echipamente: </a:t>
            </a:r>
            <a:r>
              <a:rPr lang="ro-RO" dirty="0" err="1"/>
              <a:t>masina</a:t>
            </a:r>
            <a:r>
              <a:rPr lang="ro-RO" dirty="0"/>
              <a:t> legat fier-beton, aparat cu </a:t>
            </a:r>
            <a:r>
              <a:rPr lang="ro-RO" dirty="0" err="1"/>
              <a:t>parghie</a:t>
            </a:r>
            <a:r>
              <a:rPr lang="ro-RO" dirty="0"/>
              <a:t> pentru </a:t>
            </a:r>
            <a:r>
              <a:rPr lang="ro-RO" dirty="0" err="1"/>
              <a:t>taiat</a:t>
            </a:r>
            <a:r>
              <a:rPr lang="ro-RO" dirty="0"/>
              <a:t> fier-beton, telemetru laser, </a:t>
            </a:r>
            <a:r>
              <a:rPr lang="ro-RO" dirty="0" err="1"/>
              <a:t>masina</a:t>
            </a:r>
            <a:r>
              <a:rPr lang="ro-RO" dirty="0"/>
              <a:t> de tencuit, set scule, ciocan demolator, compresor aer, betoniera, nivela laser, </a:t>
            </a:r>
            <a:r>
              <a:rPr lang="ro-RO" dirty="0" err="1"/>
              <a:t>masina</a:t>
            </a:r>
            <a:r>
              <a:rPr lang="ro-RO" dirty="0"/>
              <a:t> </a:t>
            </a:r>
            <a:r>
              <a:rPr lang="ro-RO" dirty="0" err="1"/>
              <a:t>taiat</a:t>
            </a:r>
            <a:r>
              <a:rPr lang="ro-RO" dirty="0"/>
              <a:t> piatra si </a:t>
            </a:r>
            <a:r>
              <a:rPr lang="ro-RO" dirty="0" err="1"/>
              <a:t>caramida</a:t>
            </a:r>
            <a:r>
              <a:rPr lang="ro-RO" dirty="0"/>
              <a:t>, ghilotina pavele, placa compactoare, pompa </a:t>
            </a:r>
            <a:r>
              <a:rPr lang="ro-RO" dirty="0" err="1"/>
              <a:t>zugravit</a:t>
            </a:r>
            <a:r>
              <a:rPr lang="ro-RO" dirty="0"/>
              <a:t>, vibrator beton, </a:t>
            </a:r>
            <a:r>
              <a:rPr lang="ro-RO" dirty="0" err="1"/>
              <a:t>fierastrau</a:t>
            </a:r>
            <a:r>
              <a:rPr lang="ro-RO" dirty="0"/>
              <a:t> sabie, pistol </a:t>
            </a:r>
            <a:r>
              <a:rPr lang="ro-RO" dirty="0" err="1"/>
              <a:t>popnit</a:t>
            </a:r>
            <a:r>
              <a:rPr lang="ro-RO" dirty="0"/>
              <a:t> cu acumulator, schela mobile de exterior, schela mobile interior, rigla vibrant nivelare, pistol </a:t>
            </a:r>
            <a:r>
              <a:rPr lang="ro-RO" dirty="0" err="1"/>
              <a:t>batut</a:t>
            </a:r>
            <a:r>
              <a:rPr lang="ro-RO" dirty="0"/>
              <a:t> cuie cu acumulator. </a:t>
            </a:r>
            <a:endParaRPr lang="en-GB" dirty="0"/>
          </a:p>
          <a:p>
            <a:pPr marL="0" indent="0">
              <a:buNone/>
            </a:pPr>
            <a:r>
              <a:rPr lang="en-GB" dirty="0"/>
              <a:t>	</a:t>
            </a:r>
            <a:r>
              <a:rPr lang="ro-RO" dirty="0"/>
              <a:t>E) Pentru </a:t>
            </a:r>
            <a:r>
              <a:rPr lang="ro-RO" dirty="0" err="1"/>
              <a:t>imbunatatirea</a:t>
            </a:r>
            <a:r>
              <a:rPr lang="ro-RO" dirty="0"/>
              <a:t> </a:t>
            </a:r>
            <a:r>
              <a:rPr lang="ro-RO" dirty="0" err="1"/>
              <a:t>pregatirii</a:t>
            </a:r>
            <a:r>
              <a:rPr lang="ro-RO" dirty="0"/>
              <a:t> practice a elevilor de calificarea </a:t>
            </a:r>
            <a:r>
              <a:rPr lang="ro-RO" b="1" dirty="0"/>
              <a:t>Instructor sportiv fotbal/tenis</a:t>
            </a:r>
            <a:r>
              <a:rPr lang="ro-RO" dirty="0"/>
              <a:t>, Solicitantul va </a:t>
            </a:r>
            <a:r>
              <a:rPr lang="ro-RO" dirty="0" err="1"/>
              <a:t>achizitiona</a:t>
            </a:r>
            <a:r>
              <a:rPr lang="ro-RO" dirty="0"/>
              <a:t> </a:t>
            </a:r>
            <a:r>
              <a:rPr lang="ro-RO" dirty="0" err="1"/>
              <a:t>urmatoarele</a:t>
            </a:r>
            <a:r>
              <a:rPr lang="ro-RO" dirty="0"/>
              <a:t> echipamente: plase </a:t>
            </a:r>
            <a:r>
              <a:rPr lang="ro-RO" dirty="0" err="1"/>
              <a:t>porti</a:t>
            </a:r>
            <a:r>
              <a:rPr lang="ro-RO" dirty="0"/>
              <a:t> fotbal, </a:t>
            </a:r>
            <a:r>
              <a:rPr lang="ro-RO" dirty="0" err="1"/>
              <a:t>porti</a:t>
            </a:r>
            <a:r>
              <a:rPr lang="ro-RO" dirty="0"/>
              <a:t> mobile fotbal, gard de antrenament, bat cu soclu, mingi fotbal, mingi baschet nr. 6, tub colector mingi tenis de </a:t>
            </a:r>
            <a:r>
              <a:rPr lang="ro-RO" dirty="0" err="1"/>
              <a:t>camp</a:t>
            </a:r>
            <a:r>
              <a:rPr lang="ro-RO" dirty="0"/>
              <a:t>, cos pentru mingi de tenis, cos suport pentru mingi. Solicitantul va </a:t>
            </a:r>
            <a:r>
              <a:rPr lang="ro-RO" dirty="0" err="1"/>
              <a:t>achizitiona</a:t>
            </a:r>
            <a:r>
              <a:rPr lang="ro-RO" dirty="0"/>
              <a:t> echipamentele enumerate mai sus in vederea </a:t>
            </a:r>
            <a:r>
              <a:rPr lang="ro-RO" dirty="0" err="1"/>
              <a:t>cresterii</a:t>
            </a:r>
            <a:r>
              <a:rPr lang="ro-RO" dirty="0"/>
              <a:t> eficientei </a:t>
            </a:r>
            <a:r>
              <a:rPr lang="ro-RO" dirty="0" err="1"/>
              <a:t>activitatilor</a:t>
            </a:r>
            <a:r>
              <a:rPr lang="ro-RO" dirty="0"/>
              <a:t> de </a:t>
            </a:r>
            <a:r>
              <a:rPr lang="ro-RO" dirty="0" err="1"/>
              <a:t>pregatire</a:t>
            </a:r>
            <a:r>
              <a:rPr lang="ro-RO" dirty="0"/>
              <a:t> practica, precum si in vederea </a:t>
            </a:r>
            <a:r>
              <a:rPr lang="ro-RO" dirty="0" err="1"/>
              <a:t>cresterii</a:t>
            </a:r>
            <a:r>
              <a:rPr lang="ro-RO" dirty="0"/>
              <a:t> </a:t>
            </a:r>
            <a:r>
              <a:rPr lang="ro-RO" dirty="0" err="1"/>
              <a:t>motivatiei</a:t>
            </a:r>
            <a:r>
              <a:rPr lang="ro-RO" dirty="0"/>
              <a:t> elevilor de a participa si de a se implica. </a:t>
            </a:r>
          </a:p>
        </p:txBody>
      </p:sp>
      <p:sp>
        <p:nvSpPr>
          <p:cNvPr id="2" name="Titlu 1"/>
          <p:cNvSpPr>
            <a:spLocks noGrp="1"/>
          </p:cNvSpPr>
          <p:nvPr>
            <p:ph type="title"/>
          </p:nvPr>
        </p:nvSpPr>
        <p:spPr/>
        <p:txBody>
          <a:bodyPr/>
          <a:lstStyle/>
          <a:p>
            <a:r>
              <a:rPr lang="en-GB" dirty="0" err="1"/>
              <a:t>Achizitii</a:t>
            </a:r>
            <a:r>
              <a:rPr lang="en-GB" dirty="0"/>
              <a:t> </a:t>
            </a:r>
            <a:r>
              <a:rPr lang="en-GB" dirty="0" err="1"/>
              <a:t>pentru</a:t>
            </a:r>
            <a:r>
              <a:rPr lang="en-GB" dirty="0"/>
              <a:t> </a:t>
            </a:r>
            <a:r>
              <a:rPr lang="en-GB" dirty="0" err="1"/>
              <a:t>practica</a:t>
            </a:r>
            <a:endParaRPr lang="ro-RO" dirty="0"/>
          </a:p>
        </p:txBody>
      </p:sp>
    </p:spTree>
    <p:extLst>
      <p:ext uri="{BB962C8B-B14F-4D97-AF65-F5344CB8AC3E}">
        <p14:creationId xmlns:p14="http://schemas.microsoft.com/office/powerpoint/2010/main" val="2425894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67544" y="2204864"/>
            <a:ext cx="7920880" cy="3949899"/>
          </a:xfrm>
        </p:spPr>
        <p:txBody>
          <a:bodyPr>
            <a:normAutofit/>
          </a:bodyPr>
          <a:lstStyle/>
          <a:p>
            <a:pPr marL="0" indent="0">
              <a:buNone/>
            </a:pPr>
            <a:r>
              <a:rPr lang="it-IT" dirty="0"/>
              <a:t>1.Identificarea, recrutarea, selectia si mentinerea in proiect a grupului tinta</a:t>
            </a:r>
          </a:p>
          <a:p>
            <a:pPr marL="0" indent="0">
              <a:buNone/>
            </a:pPr>
            <a:r>
              <a:rPr lang="ro-RO" dirty="0"/>
              <a:t>2</a:t>
            </a:r>
            <a:r>
              <a:rPr lang="en-GB" dirty="0"/>
              <a:t>. </a:t>
            </a:r>
            <a:r>
              <a:rPr lang="ro-RO" dirty="0"/>
              <a:t>Asigurarea </a:t>
            </a:r>
            <a:r>
              <a:rPr lang="ro-RO" dirty="0" err="1"/>
              <a:t>conditiilor</a:t>
            </a:r>
            <a:r>
              <a:rPr lang="ro-RO" dirty="0"/>
              <a:t> materiale necesare pentru </a:t>
            </a:r>
            <a:r>
              <a:rPr lang="ro-RO" dirty="0" err="1"/>
              <a:t>pregatirea</a:t>
            </a:r>
            <a:r>
              <a:rPr lang="ro-RO" dirty="0"/>
              <a:t> practica</a:t>
            </a:r>
            <a:endParaRPr lang="en-GB" dirty="0"/>
          </a:p>
          <a:p>
            <a:pPr marL="0" indent="0">
              <a:buNone/>
            </a:pPr>
            <a:r>
              <a:rPr lang="en-GB" dirty="0"/>
              <a:t>3. </a:t>
            </a:r>
            <a:r>
              <a:rPr lang="ro-RO" dirty="0"/>
              <a:t>Organizarea si </a:t>
            </a:r>
            <a:r>
              <a:rPr lang="ro-RO" dirty="0" err="1"/>
              <a:t>desfasurarea</a:t>
            </a:r>
            <a:r>
              <a:rPr lang="ro-RO" dirty="0"/>
              <a:t> stagiilor de practica </a:t>
            </a:r>
            <a:endParaRPr lang="en-GB" dirty="0"/>
          </a:p>
          <a:p>
            <a:pPr marL="0" indent="0">
              <a:buNone/>
            </a:pPr>
            <a:r>
              <a:rPr lang="en-GB" dirty="0"/>
              <a:t>4. </a:t>
            </a:r>
            <a:r>
              <a:rPr lang="ro-RO" dirty="0"/>
              <a:t>Organizarea si </a:t>
            </a:r>
            <a:r>
              <a:rPr lang="ro-RO" dirty="0" err="1"/>
              <a:t>desfasurarea</a:t>
            </a:r>
            <a:r>
              <a:rPr lang="ro-RO" dirty="0"/>
              <a:t> examenelor de certificare a </a:t>
            </a:r>
            <a:r>
              <a:rPr lang="ro-RO" dirty="0" err="1"/>
              <a:t>calificarilor</a:t>
            </a:r>
            <a:r>
              <a:rPr lang="ro-RO" dirty="0"/>
              <a:t> profesionale</a:t>
            </a:r>
          </a:p>
        </p:txBody>
      </p:sp>
      <p:sp>
        <p:nvSpPr>
          <p:cNvPr id="2" name="Titlu 1"/>
          <p:cNvSpPr>
            <a:spLocks noGrp="1"/>
          </p:cNvSpPr>
          <p:nvPr>
            <p:ph type="title"/>
          </p:nvPr>
        </p:nvSpPr>
        <p:spPr/>
        <p:txBody>
          <a:bodyPr>
            <a:normAutofit/>
          </a:bodyPr>
          <a:lstStyle/>
          <a:p>
            <a:r>
              <a:rPr lang="vi-VN" sz="2000" dirty="0"/>
              <a:t>Activități</a:t>
            </a:r>
            <a:br>
              <a:rPr lang="en-GB" sz="2000" dirty="0"/>
            </a:br>
            <a:r>
              <a:rPr lang="ro-RO" sz="2000" dirty="0"/>
              <a:t>A1 </a:t>
            </a:r>
            <a:r>
              <a:rPr lang="ro-RO" sz="2000" dirty="0" err="1"/>
              <a:t>Actiuni</a:t>
            </a:r>
            <a:r>
              <a:rPr lang="ro-RO" sz="2000" dirty="0"/>
              <a:t> care </a:t>
            </a:r>
            <a:r>
              <a:rPr lang="ro-RO" sz="2000" dirty="0" err="1"/>
              <a:t>vizeaza</a:t>
            </a:r>
            <a:r>
              <a:rPr lang="ro-RO" sz="2000" dirty="0"/>
              <a:t> programe de </a:t>
            </a:r>
            <a:r>
              <a:rPr lang="ro-RO" sz="2000" dirty="0" err="1"/>
              <a:t>invatare</a:t>
            </a:r>
            <a:r>
              <a:rPr lang="ro-RO" sz="2000" dirty="0"/>
              <a:t> la locul de munca</a:t>
            </a:r>
          </a:p>
        </p:txBody>
      </p:sp>
    </p:spTree>
    <p:extLst>
      <p:ext uri="{BB962C8B-B14F-4D97-AF65-F5344CB8AC3E}">
        <p14:creationId xmlns:p14="http://schemas.microsoft.com/office/powerpoint/2010/main" val="57936452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e legată">
  <a:themeElements>
    <a:clrScheme name="Carte legată">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arte legată">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rte legată">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125</TotalTime>
  <Words>1535</Words>
  <Application>Microsoft Office PowerPoint</Application>
  <PresentationFormat>On-screen Show (4:3)</PresentationFormat>
  <Paragraphs>78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Book Antiqua</vt:lpstr>
      <vt:lpstr>Calibri</vt:lpstr>
      <vt:lpstr>Times New Roman</vt:lpstr>
      <vt:lpstr>Wingdings</vt:lpstr>
      <vt:lpstr>Carte legată</vt:lpstr>
      <vt:lpstr>Titlu Apel: Adaptarea serviciilor educaționale adresate elevilor și personalului didactic din ÎPT – Stagii de practică pentru elevi_Regiuni mai putin dezvoltate Cod apel: PEO/76/PEO_P8/OP4/ESO4.5/PEO_A3 Cod proiect: 312300  </vt:lpstr>
      <vt:lpstr>Obiectivul general</vt:lpstr>
      <vt:lpstr>Beneficiile pe care grupul tinta le primeste exclusiv ca urmare a participarii sale in proiect sunt:</vt:lpstr>
      <vt:lpstr>PowerPoint Presentation</vt:lpstr>
      <vt:lpstr>Grupul tinta </vt:lpstr>
      <vt:lpstr>Bugetul proiectului</vt:lpstr>
      <vt:lpstr>Plan de achizitii</vt:lpstr>
      <vt:lpstr>Achizitii pentru practica</vt:lpstr>
      <vt:lpstr>Activități A1 Actiuni care vizeaza programe de invatare la locul de munca</vt:lpstr>
      <vt:lpstr>A2 Dezvoltarea sistemului de invatare la locul de munca</vt:lpstr>
      <vt:lpstr>PowerPoint Presentation</vt:lpstr>
      <vt:lpstr>EVENIMENTE DE CONSOLIDARE A PARTENERIATULUI CU PARTENERII DE PRACTICA</vt:lpstr>
      <vt:lpstr>PowerPoint Presentation</vt:lpstr>
      <vt:lpstr>An scolar 2025-2026</vt:lpstr>
      <vt:lpstr>An scolar 2026-2027</vt:lpstr>
    </vt:vector>
  </TitlesOfParts>
  <Company>Unitate Scolara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Titlu Apel: Adaptarea serviciilor educaționale adresate elevilor și personalului didactic din ÎPT – Stagii de practică pentru elevi_Regiuni mai putin dezvoltate Cod apel: PEO/76/PEO_P8/OP4/ESO4.5/PEO_A3 Cod proiect: 312300</dc:title>
  <dc:creator>Admin</dc:creator>
  <cp:lastModifiedBy>admin</cp:lastModifiedBy>
  <cp:revision>13</cp:revision>
  <dcterms:created xsi:type="dcterms:W3CDTF">2025-04-27T09:21:12Z</dcterms:created>
  <dcterms:modified xsi:type="dcterms:W3CDTF">2025-04-28T06:43:53Z</dcterms:modified>
</cp:coreProperties>
</file>